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12192000"/>
  <p:notesSz cx="6858000" cy="9144000"/>
  <p:embeddedFontLst>
    <p:embeddedFont>
      <p:font typeface="Candara"/>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3" roundtripDataSignature="AMtx7mhNNNqmWOJp/hrZFGP+nHAQzfEU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620C9A-F29E-408B-9ED1-4777B6611F59}">
  <a:tblStyle styleId="{E5620C9A-F29E-408B-9ED1-4777B6611F5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andara-boldItalic.fntdata"/><Relationship Id="rId61" Type="http://schemas.openxmlformats.org/officeDocument/2006/relationships/font" Target="fonts/Candara-italic.fntdata"/><Relationship Id="rId20" Type="http://schemas.openxmlformats.org/officeDocument/2006/relationships/slide" Target="slides/slide15.xml"/><Relationship Id="rId63"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andara-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Candara-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c40433d66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31c40433d66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c40433d66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31c40433d66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c40433d66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 name="Google Shape;209;g31c40433d66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c40433d66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g31c40433d66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c40433d66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31c40433d66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c40433d66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g31c40433d66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c40433d66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g31c40433d66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c40433d66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31c40433d66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c40433d66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g31c40433d66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c40433d66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31c40433d66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3934deedc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g2c3934deedc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c40433d66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g31c40433d66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c40433d66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g31c40433d66_0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c40433d66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g31c40433d66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c40433d66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g31c40433d66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f3014e1bc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31f3014e1bc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c40433d66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g31c40433d66_0_3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c40433d66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g31c40433d66_0_4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1c40433d66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g31c40433d66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1cde71a523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g31cde71a523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1cde71a523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g31cde71a523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ad6b00096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g31ad6b00096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cde71a523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31cde71a523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cde71a523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g31cde71a523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1cfd665b28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g31cfd665b28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1c40433d66_0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g31c40433d66_0_4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1cde71a523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31cde71a523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1cde71a523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 name="Google Shape;503;g31cde71a523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1c40433d66_0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g31c40433d66_0_4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cfd665b28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6" name="Google Shape;526;g31cfd665b28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1c40433d66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5" name="Google Shape;535;g31c40433d66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1c40433d66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g31c40433d66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f1936c6c3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g31f1936c6c3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1c40433d66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g31c40433d66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1c40433d66_0_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1" name="Google Shape;571;g31c40433d66_0_5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1cfd665b2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31cfd665b28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cfd665b28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1" name="Google Shape;591;g31cfd665b28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1f30e1ee0f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3" name="Google Shape;603;g31f30e1ee0f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cde71a52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5" name="Google Shape;615;g31cde71a523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cfad9aa9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31cfad9aa9a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1cde71a52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7" name="Google Shape;637;g31cde71a52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1cfd665b28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9" name="Google Shape;649;g31cfd665b28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1f30e1ee0f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3" name="Google Shape;663;g31f30e1ee0f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f1936c6c3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g31f1936c6c3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1cfd665b2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3" name="Google Shape;673;g31cfd665b28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1c40433d6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9" name="Google Shape;689;g31c40433d66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1ad6b00096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g31ad6b00096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1c40433d66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9" name="Google Shape;709;g31c40433d66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f1936c6c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g31f1936c6c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f1936c6c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31f1936c6c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c40433d66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31c40433d66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c40433d6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g31c40433d6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8"/>
          <p:cNvSpPr txBox="1"/>
          <p:nvPr>
            <p:ph idx="12" type="sldNum"/>
          </p:nvPr>
        </p:nvSpPr>
        <p:spPr>
          <a:xfrm>
            <a:off x="32625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9"/>
          <p:cNvSpPr txBox="1"/>
          <p:nvPr>
            <p:ph idx="12" type="sldNum"/>
          </p:nvPr>
        </p:nvSpPr>
        <p:spPr>
          <a:xfrm>
            <a:off x="32625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2" type="sldNum"/>
          </p:nvPr>
        </p:nvSpPr>
        <p:spPr>
          <a:xfrm>
            <a:off x="32625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
          <p:cNvSpPr txBox="1"/>
          <p:nvPr>
            <p:ph idx="12" type="sldNum"/>
          </p:nvPr>
        </p:nvSpPr>
        <p:spPr>
          <a:xfrm>
            <a:off x="32625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2" type="sldNum"/>
          </p:nvPr>
        </p:nvSpPr>
        <p:spPr>
          <a:xfrm>
            <a:off x="32625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3"/>
          <p:cNvSpPr txBox="1"/>
          <p:nvPr>
            <p:ph idx="12" type="sldNum"/>
          </p:nvPr>
        </p:nvSpPr>
        <p:spPr>
          <a:xfrm>
            <a:off x="32625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4"/>
          <p:cNvSpPr txBox="1"/>
          <p:nvPr>
            <p:ph idx="12" type="sldNum"/>
          </p:nvPr>
        </p:nvSpPr>
        <p:spPr>
          <a:xfrm>
            <a:off x="32625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
          <p:cNvSpPr txBox="1"/>
          <p:nvPr>
            <p:ph idx="12" type="sldNum"/>
          </p:nvPr>
        </p:nvSpPr>
        <p:spPr>
          <a:xfrm>
            <a:off x="32625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idx="12" type="sldNum"/>
          </p:nvPr>
        </p:nvSpPr>
        <p:spPr>
          <a:xfrm>
            <a:off x="32625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7"/>
          <p:cNvSpPr/>
          <p:nvPr>
            <p:ph idx="2" type="pic"/>
          </p:nvPr>
        </p:nvSpPr>
        <p:spPr>
          <a:xfrm>
            <a:off x="5183188" y="987425"/>
            <a:ext cx="6172200" cy="4873625"/>
          </a:xfrm>
          <a:prstGeom prst="rect">
            <a:avLst/>
          </a:prstGeom>
          <a:noFill/>
          <a:ln>
            <a:noFill/>
          </a:ln>
        </p:spPr>
      </p:sp>
      <p:sp>
        <p:nvSpPr>
          <p:cNvPr id="64" name="Google Shape;64;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txBox="1"/>
          <p:nvPr>
            <p:ph idx="12" type="sldNum"/>
          </p:nvPr>
        </p:nvSpPr>
        <p:spPr>
          <a:xfrm>
            <a:off x="32625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8"/>
          <p:cNvSpPr txBox="1"/>
          <p:nvPr>
            <p:ph idx="12" type="sldNum"/>
          </p:nvPr>
        </p:nvSpPr>
        <p:spPr>
          <a:xfrm>
            <a:off x="32625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56.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scimagojr.com/journalsearch.php?q=6200180165&amp;tip=sid&amp;clean=0" TargetMode="External"/><Relationship Id="rId4" Type="http://schemas.openxmlformats.org/officeDocument/2006/relationships/image" Target="../media/image4.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48.png"/><Relationship Id="rId7"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s://colab.research.google.com/drive/1K3n4h2lot1UGLY_jwQ8PdIzSzxw-gI65?usp=sharing" TargetMode="External"/><Relationship Id="rId4" Type="http://schemas.openxmlformats.org/officeDocument/2006/relationships/image" Target="../media/image38.png"/><Relationship Id="rId5"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s://li-chongyi.github.io/proj_benchmark.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1"/>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87" name="Google Shape;87;p1"/>
          <p:cNvSpPr txBox="1"/>
          <p:nvPr/>
        </p:nvSpPr>
        <p:spPr>
          <a:xfrm>
            <a:off x="615600" y="667625"/>
            <a:ext cx="112656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chemeClr val="dk1"/>
                </a:solidFill>
                <a:latin typeface="Calibri"/>
                <a:ea typeface="Calibri"/>
                <a:cs typeface="Calibri"/>
                <a:sym typeface="Calibri"/>
              </a:rPr>
              <a:t>A New Approach of Image Contrast Enhancement based on Entropy Curve</a:t>
            </a:r>
            <a:endParaRPr b="1" sz="2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900"/>
              <a:buFont typeface="Arial"/>
              <a:buNone/>
            </a:pPr>
            <a:r>
              <a:t/>
            </a:r>
            <a:endParaRPr b="0" i="0" sz="2800" u="none" cap="none" strike="noStrike">
              <a:solidFill>
                <a:schemeClr val="dk1"/>
              </a:solidFill>
              <a:latin typeface="Calibri"/>
              <a:ea typeface="Calibri"/>
              <a:cs typeface="Calibri"/>
              <a:sym typeface="Calibri"/>
            </a:endParaRPr>
          </a:p>
        </p:txBody>
      </p:sp>
      <p:sp>
        <p:nvSpPr>
          <p:cNvPr id="88" name="Google Shape;88;p1"/>
          <p:cNvSpPr txBox="1"/>
          <p:nvPr/>
        </p:nvSpPr>
        <p:spPr>
          <a:xfrm>
            <a:off x="2248200" y="4978000"/>
            <a:ext cx="7695600" cy="171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lang="en-US" sz="2300">
                <a:solidFill>
                  <a:schemeClr val="dk1"/>
                </a:solidFill>
                <a:latin typeface="Calibri"/>
                <a:ea typeface="Calibri"/>
                <a:cs typeface="Calibri"/>
                <a:sym typeface="Calibri"/>
              </a:rPr>
              <a:t>Submitted By:</a:t>
            </a:r>
            <a:endParaRPr b="1" sz="23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Calibri"/>
                <a:ea typeface="Calibri"/>
                <a:cs typeface="Calibri"/>
                <a:sym typeface="Calibri"/>
              </a:rPr>
              <a:t>Abhijit Paul</a:t>
            </a:r>
            <a:r>
              <a:rPr lang="en-US" sz="2300">
                <a:solidFill>
                  <a:schemeClr val="dk1"/>
                </a:solidFill>
                <a:latin typeface="Calibri"/>
                <a:ea typeface="Calibri"/>
                <a:cs typeface="Calibri"/>
                <a:sym typeface="Calibri"/>
              </a:rPr>
              <a:t>, 1201</a:t>
            </a:r>
            <a:endParaRPr sz="23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300"/>
              <a:buFont typeface="Arial"/>
              <a:buNone/>
            </a:pPr>
            <a:r>
              <a:rPr lang="en-US" sz="2300">
                <a:solidFill>
                  <a:schemeClr val="dk1"/>
                </a:solidFill>
                <a:latin typeface="Calibri"/>
                <a:ea typeface="Calibri"/>
                <a:cs typeface="Calibri"/>
                <a:sym typeface="Calibri"/>
              </a:rPr>
              <a:t>Shaed Shad Ullah Galib, 1206</a:t>
            </a:r>
            <a:endParaRPr sz="23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300"/>
              <a:buFont typeface="Arial"/>
              <a:buNone/>
            </a:pPr>
            <a:r>
              <a:rPr lang="en-US" sz="2300">
                <a:solidFill>
                  <a:schemeClr val="dk1"/>
                </a:solidFill>
                <a:latin typeface="Calibri"/>
                <a:ea typeface="Calibri"/>
                <a:cs typeface="Calibri"/>
                <a:sym typeface="Calibri"/>
              </a:rPr>
              <a:t>Rupali Tasnim Samad, 1208</a:t>
            </a:r>
            <a:endParaRPr sz="2300">
              <a:solidFill>
                <a:schemeClr val="dk1"/>
              </a:solidFill>
              <a:latin typeface="Calibri"/>
              <a:ea typeface="Calibri"/>
              <a:cs typeface="Calibri"/>
              <a:sym typeface="Calibri"/>
            </a:endParaRPr>
          </a:p>
        </p:txBody>
      </p:sp>
      <p:pic>
        <p:nvPicPr>
          <p:cNvPr id="89" name="Google Shape;89;p1"/>
          <p:cNvPicPr preferRelativeResize="0"/>
          <p:nvPr/>
        </p:nvPicPr>
        <p:blipFill>
          <a:blip r:embed="rId3">
            <a:alphaModFix/>
          </a:blip>
          <a:stretch>
            <a:fillRect/>
          </a:stretch>
        </p:blipFill>
        <p:spPr>
          <a:xfrm>
            <a:off x="3223400" y="1593125"/>
            <a:ext cx="5715763" cy="3355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1c40433d66_0_96"/>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g31c40433d66_0_96"/>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g31c40433d66_0_96"/>
          <p:cNvSpPr txBox="1"/>
          <p:nvPr/>
        </p:nvSpPr>
        <p:spPr>
          <a:xfrm>
            <a:off x="481125" y="478200"/>
            <a:ext cx="11198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Problem with Histogram Equalization</a:t>
            </a:r>
            <a:endParaRPr b="1" i="0" sz="2800" u="none" cap="none" strike="noStrike">
              <a:solidFill>
                <a:schemeClr val="dk1"/>
              </a:solidFill>
              <a:latin typeface="Candara"/>
              <a:ea typeface="Candara"/>
              <a:cs typeface="Candara"/>
              <a:sym typeface="Candara"/>
            </a:endParaRPr>
          </a:p>
        </p:txBody>
      </p:sp>
      <p:sp>
        <p:nvSpPr>
          <p:cNvPr id="188" name="Google Shape;188;g31c40433d66_0_96"/>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89" name="Google Shape;189;g31c40433d66_0_96"/>
          <p:cNvSpPr txBox="1"/>
          <p:nvPr/>
        </p:nvSpPr>
        <p:spPr>
          <a:xfrm>
            <a:off x="7076175" y="5297750"/>
            <a:ext cx="48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Lacks a mechanism to control the level of enhancement </a:t>
            </a:r>
            <a:r>
              <a:rPr b="1" lang="en-US"/>
              <a:t>[1]</a:t>
            </a:r>
            <a:endParaRPr b="1"/>
          </a:p>
        </p:txBody>
      </p:sp>
      <p:sp>
        <p:nvSpPr>
          <p:cNvPr id="190" name="Google Shape;190;g31c40433d66_0_96"/>
          <p:cNvSpPr txBox="1"/>
          <p:nvPr/>
        </p:nvSpPr>
        <p:spPr>
          <a:xfrm>
            <a:off x="632100" y="1164750"/>
            <a:ext cx="1092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process involves merging two or more less frequently occurring  neighboring grey levels with highly frequent neighboring grey levels, thereby stretching the entire grey level range.</a:t>
            </a:r>
            <a:endParaRPr/>
          </a:p>
        </p:txBody>
      </p:sp>
      <p:sp>
        <p:nvSpPr>
          <p:cNvPr id="191" name="Google Shape;191;g31c40433d66_0_96"/>
          <p:cNvSpPr txBox="1"/>
          <p:nvPr/>
        </p:nvSpPr>
        <p:spPr>
          <a:xfrm>
            <a:off x="1950325" y="2010688"/>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Mean Shift Problem</a:t>
            </a:r>
            <a:endParaRPr b="1"/>
          </a:p>
        </p:txBody>
      </p:sp>
      <p:sp>
        <p:nvSpPr>
          <p:cNvPr id="192" name="Google Shape;192;g31c40433d66_0_96"/>
          <p:cNvSpPr txBox="1"/>
          <p:nvPr/>
        </p:nvSpPr>
        <p:spPr>
          <a:xfrm>
            <a:off x="175000" y="5110500"/>
            <a:ext cx="63966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t>It fails to preserve the mean intensity of the input image, a challenge known as the mean shift problem. This limitation can lead to undesirable visual degradation, particularly in the context of video sequences.</a:t>
            </a:r>
            <a:endParaRPr/>
          </a:p>
        </p:txBody>
      </p:sp>
      <p:pic>
        <p:nvPicPr>
          <p:cNvPr id="193" name="Google Shape;193;g31c40433d66_0_96"/>
          <p:cNvPicPr preferRelativeResize="0"/>
          <p:nvPr/>
        </p:nvPicPr>
        <p:blipFill>
          <a:blip r:embed="rId3">
            <a:alphaModFix/>
          </a:blip>
          <a:stretch>
            <a:fillRect/>
          </a:stretch>
        </p:blipFill>
        <p:spPr>
          <a:xfrm>
            <a:off x="481125" y="2553729"/>
            <a:ext cx="5863126" cy="2559225"/>
          </a:xfrm>
          <a:prstGeom prst="rect">
            <a:avLst/>
          </a:prstGeom>
          <a:noFill/>
          <a:ln>
            <a:noFill/>
          </a:ln>
        </p:spPr>
      </p:pic>
      <p:pic>
        <p:nvPicPr>
          <p:cNvPr id="194" name="Google Shape;194;g31c40433d66_0_96"/>
          <p:cNvPicPr preferRelativeResize="0"/>
          <p:nvPr/>
        </p:nvPicPr>
        <p:blipFill>
          <a:blip r:embed="rId4">
            <a:alphaModFix/>
          </a:blip>
          <a:stretch>
            <a:fillRect/>
          </a:stretch>
        </p:blipFill>
        <p:spPr>
          <a:xfrm>
            <a:off x="6724000" y="2496300"/>
            <a:ext cx="5105400" cy="2733675"/>
          </a:xfrm>
          <a:prstGeom prst="rect">
            <a:avLst/>
          </a:prstGeom>
          <a:noFill/>
          <a:ln>
            <a:noFill/>
          </a:ln>
        </p:spPr>
      </p:pic>
      <p:sp>
        <p:nvSpPr>
          <p:cNvPr id="195" name="Google Shape;195;g31c40433d66_0_96"/>
          <p:cNvSpPr txBox="1"/>
          <p:nvPr/>
        </p:nvSpPr>
        <p:spPr>
          <a:xfrm>
            <a:off x="7996425" y="2014413"/>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Over-Enhancement</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1c40433d66_0_122"/>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g31c40433d66_0_122"/>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g31c40433d66_0_122"/>
          <p:cNvSpPr txBox="1"/>
          <p:nvPr/>
        </p:nvSpPr>
        <p:spPr>
          <a:xfrm>
            <a:off x="481125" y="478200"/>
            <a:ext cx="11710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a:t>
            </a:r>
            <a:r>
              <a:rPr b="1" lang="en-US" sz="2800">
                <a:solidFill>
                  <a:schemeClr val="dk1"/>
                </a:solidFill>
                <a:latin typeface="Candara"/>
                <a:ea typeface="Candara"/>
                <a:cs typeface="Candara"/>
                <a:sym typeface="Candara"/>
              </a:rPr>
              <a:t>Contrast Limited Adaptive Histogram Equalization</a:t>
            </a:r>
            <a:endParaRPr b="1" sz="2800">
              <a:solidFill>
                <a:schemeClr val="dk1"/>
              </a:solidFill>
              <a:latin typeface="Candara"/>
              <a:ea typeface="Candara"/>
              <a:cs typeface="Candara"/>
              <a:sym typeface="Candara"/>
            </a:endParaRPr>
          </a:p>
        </p:txBody>
      </p:sp>
      <p:sp>
        <p:nvSpPr>
          <p:cNvPr id="203" name="Google Shape;203;g31c40433d66_0_122"/>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04" name="Google Shape;204;g31c40433d66_0_122"/>
          <p:cNvSpPr txBox="1"/>
          <p:nvPr/>
        </p:nvSpPr>
        <p:spPr>
          <a:xfrm>
            <a:off x="528750" y="5368700"/>
            <a:ext cx="111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CLAHE is a robust method for enhancing </a:t>
            </a:r>
            <a:r>
              <a:rPr b="1" lang="en-US"/>
              <a:t>local image details</a:t>
            </a:r>
            <a:r>
              <a:rPr lang="en-US"/>
              <a:t>, but it occasionally encounters issues related to noise enhancement and excessive contrast stretching.</a:t>
            </a:r>
            <a:endParaRPr/>
          </a:p>
        </p:txBody>
      </p:sp>
      <p:pic>
        <p:nvPicPr>
          <p:cNvPr id="205" name="Google Shape;205;g31c40433d66_0_122"/>
          <p:cNvPicPr preferRelativeResize="0"/>
          <p:nvPr/>
        </p:nvPicPr>
        <p:blipFill>
          <a:blip r:embed="rId3">
            <a:alphaModFix/>
          </a:blip>
          <a:stretch>
            <a:fillRect/>
          </a:stretch>
        </p:blipFill>
        <p:spPr>
          <a:xfrm>
            <a:off x="2411875" y="1878950"/>
            <a:ext cx="7124175" cy="2612200"/>
          </a:xfrm>
          <a:prstGeom prst="rect">
            <a:avLst/>
          </a:prstGeom>
          <a:noFill/>
          <a:ln>
            <a:noFill/>
          </a:ln>
        </p:spPr>
      </p:pic>
      <p:sp>
        <p:nvSpPr>
          <p:cNvPr id="206" name="Google Shape;206;g31c40433d66_0_122"/>
          <p:cNvSpPr txBox="1"/>
          <p:nvPr/>
        </p:nvSpPr>
        <p:spPr>
          <a:xfrm>
            <a:off x="461450" y="2482250"/>
            <a:ext cx="1152600" cy="8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Clahe </a:t>
            </a:r>
            <a:endParaRPr sz="2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1c40433d66_0_136"/>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g31c40433d66_0_136"/>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 name="Google Shape;213;g31c40433d66_0_136"/>
          <p:cNvSpPr txBox="1"/>
          <p:nvPr/>
        </p:nvSpPr>
        <p:spPr>
          <a:xfrm>
            <a:off x="528675" y="402025"/>
            <a:ext cx="1134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CLAHE-discrete wavelet transform (DWT)</a:t>
            </a:r>
            <a:endParaRPr b="1" sz="2800">
              <a:solidFill>
                <a:schemeClr val="dk1"/>
              </a:solidFill>
              <a:latin typeface="Candara"/>
              <a:ea typeface="Candara"/>
              <a:cs typeface="Candara"/>
              <a:sym typeface="Candara"/>
            </a:endParaRPr>
          </a:p>
        </p:txBody>
      </p:sp>
      <p:sp>
        <p:nvSpPr>
          <p:cNvPr id="214" name="Google Shape;214;g31c40433d66_0_136"/>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15" name="Google Shape;215;g31c40433d66_0_136"/>
          <p:cNvPicPr preferRelativeResize="0"/>
          <p:nvPr/>
        </p:nvPicPr>
        <p:blipFill>
          <a:blip r:embed="rId3">
            <a:alphaModFix/>
          </a:blip>
          <a:stretch>
            <a:fillRect/>
          </a:stretch>
        </p:blipFill>
        <p:spPr>
          <a:xfrm>
            <a:off x="963875" y="1683638"/>
            <a:ext cx="3395950" cy="3561025"/>
          </a:xfrm>
          <a:prstGeom prst="rect">
            <a:avLst/>
          </a:prstGeom>
          <a:noFill/>
          <a:ln>
            <a:noFill/>
          </a:ln>
        </p:spPr>
      </p:pic>
      <p:sp>
        <p:nvSpPr>
          <p:cNvPr id="216" name="Google Shape;216;g31c40433d66_0_136"/>
          <p:cNvSpPr txBox="1"/>
          <p:nvPr/>
        </p:nvSpPr>
        <p:spPr>
          <a:xfrm>
            <a:off x="528675" y="5954750"/>
            <a:ext cx="111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Addresses CLAHE issue of noise enhancement. </a:t>
            </a:r>
            <a:endParaRPr/>
          </a:p>
        </p:txBody>
      </p:sp>
      <p:sp>
        <p:nvSpPr>
          <p:cNvPr id="217" name="Google Shape;217;g31c40433d66_0_136"/>
          <p:cNvSpPr txBox="1"/>
          <p:nvPr/>
        </p:nvSpPr>
        <p:spPr>
          <a:xfrm>
            <a:off x="765300" y="1046188"/>
            <a:ext cx="88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a:t>
            </a:r>
            <a:r>
              <a:rPr lang="en-US"/>
              <a:t>igh-frequency component corresponds to the detail information and contains most noises of original image.</a:t>
            </a:r>
            <a:endParaRPr/>
          </a:p>
        </p:txBody>
      </p:sp>
      <p:pic>
        <p:nvPicPr>
          <p:cNvPr id="218" name="Google Shape;218;g31c40433d66_0_136"/>
          <p:cNvPicPr preferRelativeResize="0"/>
          <p:nvPr/>
        </p:nvPicPr>
        <p:blipFill>
          <a:blip r:embed="rId4">
            <a:alphaModFix/>
          </a:blip>
          <a:stretch>
            <a:fillRect/>
          </a:stretch>
        </p:blipFill>
        <p:spPr>
          <a:xfrm>
            <a:off x="5411225" y="1631175"/>
            <a:ext cx="6251950" cy="407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31c40433d66_0_178"/>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4" name="Google Shape;224;g31c40433d66_0_178"/>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g31c40433d66_0_178"/>
          <p:cNvSpPr txBox="1"/>
          <p:nvPr/>
        </p:nvSpPr>
        <p:spPr>
          <a:xfrm>
            <a:off x="270825" y="478200"/>
            <a:ext cx="11789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Review&gt;</a:t>
            </a:r>
            <a:r>
              <a:rPr b="1" lang="en-US" sz="2800">
                <a:solidFill>
                  <a:schemeClr val="dk1"/>
                </a:solidFill>
                <a:latin typeface="Candara"/>
                <a:ea typeface="Candara"/>
                <a:cs typeface="Candara"/>
                <a:sym typeface="Candara"/>
              </a:rPr>
              <a:t>Brightness Preserving Bi-Histogram Equalization (BBHE)</a:t>
            </a:r>
            <a:endParaRPr b="1" sz="2800">
              <a:solidFill>
                <a:schemeClr val="dk1"/>
              </a:solidFill>
              <a:latin typeface="Candara"/>
              <a:ea typeface="Candara"/>
              <a:cs typeface="Candara"/>
              <a:sym typeface="Candara"/>
            </a:endParaRPr>
          </a:p>
        </p:txBody>
      </p:sp>
      <p:sp>
        <p:nvSpPr>
          <p:cNvPr id="226" name="Google Shape;226;g31c40433d66_0_178"/>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27" name="Google Shape;227;g31c40433d66_0_178"/>
          <p:cNvSpPr txBox="1"/>
          <p:nvPr/>
        </p:nvSpPr>
        <p:spPr>
          <a:xfrm>
            <a:off x="283050" y="1338000"/>
            <a:ext cx="1161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To address the concern of preserving mean brightness, we can split the image into X_L and X_U based on </a:t>
            </a:r>
            <a:r>
              <a:rPr b="1" lang="en-US" sz="1500"/>
              <a:t>avg intensity value</a:t>
            </a:r>
            <a:r>
              <a:rPr lang="en-US" sz="1500"/>
              <a:t> and do HE separately before merging. This ensures that output image intensity is between mid intensity and input image average intensity.</a:t>
            </a:r>
            <a:endParaRPr sz="1500"/>
          </a:p>
        </p:txBody>
      </p:sp>
      <p:pic>
        <p:nvPicPr>
          <p:cNvPr id="228" name="Google Shape;228;g31c40433d66_0_178"/>
          <p:cNvPicPr preferRelativeResize="0"/>
          <p:nvPr/>
        </p:nvPicPr>
        <p:blipFill>
          <a:blip r:embed="rId3">
            <a:alphaModFix/>
          </a:blip>
          <a:stretch>
            <a:fillRect/>
          </a:stretch>
        </p:blipFill>
        <p:spPr>
          <a:xfrm>
            <a:off x="4033838" y="2541575"/>
            <a:ext cx="3971925" cy="3190875"/>
          </a:xfrm>
          <a:prstGeom prst="rect">
            <a:avLst/>
          </a:prstGeom>
          <a:noFill/>
          <a:ln>
            <a:noFill/>
          </a:ln>
        </p:spPr>
      </p:pic>
      <p:sp>
        <p:nvSpPr>
          <p:cNvPr id="229" name="Google Shape;229;g31c40433d66_0_178"/>
          <p:cNvSpPr txBox="1"/>
          <p:nvPr/>
        </p:nvSpPr>
        <p:spPr>
          <a:xfrm>
            <a:off x="9001875" y="4101125"/>
            <a:ext cx="28083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Addresses Mean Shift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1c40433d66_0_185"/>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 name="Google Shape;235;g31c40433d66_0_185"/>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g31c40433d66_0_185"/>
          <p:cNvSpPr txBox="1"/>
          <p:nvPr/>
        </p:nvSpPr>
        <p:spPr>
          <a:xfrm>
            <a:off x="481125" y="478200"/>
            <a:ext cx="115788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a:t>
            </a:r>
            <a:r>
              <a:rPr b="1" lang="en-US" sz="2800">
                <a:solidFill>
                  <a:schemeClr val="dk1"/>
                </a:solidFill>
                <a:latin typeface="Candara"/>
                <a:ea typeface="Candara"/>
                <a:cs typeface="Candara"/>
                <a:sym typeface="Candara"/>
              </a:rPr>
              <a:t>Image enhancement based on equal area dualistic sub-image histogram equalization method (DSIHE)</a:t>
            </a:r>
            <a:endParaRPr b="1" sz="2800">
              <a:solidFill>
                <a:schemeClr val="dk1"/>
              </a:solidFill>
              <a:latin typeface="Candara"/>
              <a:ea typeface="Candara"/>
              <a:cs typeface="Candara"/>
              <a:sym typeface="Candara"/>
            </a:endParaRPr>
          </a:p>
        </p:txBody>
      </p:sp>
      <p:sp>
        <p:nvSpPr>
          <p:cNvPr id="237" name="Google Shape;237;g31c40433d66_0_185"/>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38" name="Google Shape;238;g31c40433d66_0_185"/>
          <p:cNvSpPr txBox="1"/>
          <p:nvPr/>
        </p:nvSpPr>
        <p:spPr>
          <a:xfrm>
            <a:off x="1177475" y="5258175"/>
            <a:ext cx="99627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 Similar to BBHE but divides based on median value since mean is often not robust.</a:t>
            </a:r>
            <a:endParaRPr sz="1600">
              <a:solidFill>
                <a:schemeClr val="dk1"/>
              </a:solidFill>
              <a:latin typeface="Calibri"/>
              <a:ea typeface="Calibri"/>
              <a:cs typeface="Calibri"/>
              <a:sym typeface="Calibri"/>
            </a:endParaRPr>
          </a:p>
        </p:txBody>
      </p:sp>
      <p:sp>
        <p:nvSpPr>
          <p:cNvPr id="239" name="Google Shape;239;g31c40433d66_0_185"/>
          <p:cNvSpPr txBox="1"/>
          <p:nvPr/>
        </p:nvSpPr>
        <p:spPr>
          <a:xfrm>
            <a:off x="1177475" y="5710400"/>
            <a:ext cx="100404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C</a:t>
            </a:r>
            <a:r>
              <a:rPr b="1" lang="en-US" sz="1600">
                <a:solidFill>
                  <a:schemeClr val="dk1"/>
                </a:solidFill>
                <a:latin typeface="Calibri"/>
                <a:ea typeface="Calibri"/>
                <a:cs typeface="Calibri"/>
                <a:sym typeface="Calibri"/>
              </a:rPr>
              <a:t>laims</a:t>
            </a:r>
            <a:r>
              <a:rPr lang="en-US" sz="1600">
                <a:solidFill>
                  <a:schemeClr val="dk1"/>
                </a:solidFill>
                <a:latin typeface="Calibri"/>
                <a:ea typeface="Calibri"/>
                <a:cs typeface="Calibri"/>
                <a:sym typeface="Calibri"/>
              </a:rPr>
              <a:t> that it preserves mean brightness and an image’s average information content (entropy) better than BBHE.</a:t>
            </a:r>
            <a:endParaRPr sz="1600">
              <a:solidFill>
                <a:schemeClr val="dk1"/>
              </a:solidFill>
              <a:latin typeface="Calibri"/>
              <a:ea typeface="Calibri"/>
              <a:cs typeface="Calibri"/>
              <a:sym typeface="Calibri"/>
            </a:endParaRPr>
          </a:p>
        </p:txBody>
      </p:sp>
      <p:pic>
        <p:nvPicPr>
          <p:cNvPr id="240" name="Google Shape;240;g31c40433d66_0_185"/>
          <p:cNvPicPr preferRelativeResize="0"/>
          <p:nvPr/>
        </p:nvPicPr>
        <p:blipFill>
          <a:blip r:embed="rId3">
            <a:alphaModFix/>
          </a:blip>
          <a:stretch>
            <a:fillRect/>
          </a:stretch>
        </p:blipFill>
        <p:spPr>
          <a:xfrm>
            <a:off x="2876100" y="1836600"/>
            <a:ext cx="7086600" cy="3133725"/>
          </a:xfrm>
          <a:prstGeom prst="rect">
            <a:avLst/>
          </a:prstGeom>
          <a:noFill/>
          <a:ln>
            <a:noFill/>
          </a:ln>
        </p:spPr>
      </p:pic>
      <p:sp>
        <p:nvSpPr>
          <p:cNvPr id="241" name="Google Shape;241;g31c40433d66_0_185"/>
          <p:cNvSpPr txBox="1"/>
          <p:nvPr/>
        </p:nvSpPr>
        <p:spPr>
          <a:xfrm>
            <a:off x="9081425" y="4669050"/>
            <a:ext cx="28083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Addresses Mean Shift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1c40433d66_0_192"/>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7" name="Google Shape;247;g31c40433d66_0_192"/>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8" name="Google Shape;248;g31c40433d66_0_192"/>
          <p:cNvSpPr txBox="1"/>
          <p:nvPr/>
        </p:nvSpPr>
        <p:spPr>
          <a:xfrm>
            <a:off x="481125" y="478200"/>
            <a:ext cx="11787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R</a:t>
            </a:r>
            <a:r>
              <a:rPr b="1" lang="en-US" sz="2800">
                <a:solidFill>
                  <a:schemeClr val="dk1"/>
                </a:solidFill>
                <a:latin typeface="Candara"/>
                <a:ea typeface="Candara"/>
                <a:cs typeface="Candara"/>
                <a:sym typeface="Candara"/>
              </a:rPr>
              <a:t>ecursive Mean-Separate Histogram Equalization</a:t>
            </a:r>
            <a:endParaRPr b="1" sz="2800">
              <a:solidFill>
                <a:schemeClr val="dk1"/>
              </a:solidFill>
              <a:latin typeface="Candara"/>
              <a:ea typeface="Candara"/>
              <a:cs typeface="Candara"/>
              <a:sym typeface="Candara"/>
            </a:endParaRPr>
          </a:p>
        </p:txBody>
      </p:sp>
      <p:sp>
        <p:nvSpPr>
          <p:cNvPr id="249" name="Google Shape;249;g31c40433d66_0_192"/>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50" name="Google Shape;250;g31c40433d66_0_192"/>
          <p:cNvSpPr txBox="1"/>
          <p:nvPr/>
        </p:nvSpPr>
        <p:spPr>
          <a:xfrm>
            <a:off x="1050175" y="5069250"/>
            <a:ext cx="25869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 Generalization of BBHE</a:t>
            </a:r>
            <a:endParaRPr sz="1600">
              <a:solidFill>
                <a:schemeClr val="dk1"/>
              </a:solidFill>
              <a:latin typeface="Calibri"/>
              <a:ea typeface="Calibri"/>
              <a:cs typeface="Calibri"/>
              <a:sym typeface="Calibri"/>
            </a:endParaRPr>
          </a:p>
        </p:txBody>
      </p:sp>
      <p:sp>
        <p:nvSpPr>
          <p:cNvPr id="251" name="Google Shape;251;g31c40433d66_0_192"/>
          <p:cNvSpPr txBox="1"/>
          <p:nvPr/>
        </p:nvSpPr>
        <p:spPr>
          <a:xfrm>
            <a:off x="662100" y="1257025"/>
            <a:ext cx="10867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Each sub-histogram is divided further into two sub-histograms recursively on the basis of the </a:t>
            </a:r>
            <a:r>
              <a:rPr b="1" lang="en-US"/>
              <a:t>mean</a:t>
            </a:r>
            <a:r>
              <a:rPr lang="en-US"/>
              <a:t> intensity of each sub-histogram. This process repeats until the optimal enhancement is achieved. Optimal enhancement is how close output image’s mean intensity is input image’s mean intensity.</a:t>
            </a:r>
            <a:endParaRPr/>
          </a:p>
        </p:txBody>
      </p:sp>
      <p:pic>
        <p:nvPicPr>
          <p:cNvPr id="252" name="Google Shape;252;g31c40433d66_0_192"/>
          <p:cNvPicPr preferRelativeResize="0"/>
          <p:nvPr/>
        </p:nvPicPr>
        <p:blipFill>
          <a:blip r:embed="rId3">
            <a:alphaModFix/>
          </a:blip>
          <a:stretch>
            <a:fillRect/>
          </a:stretch>
        </p:blipFill>
        <p:spPr>
          <a:xfrm>
            <a:off x="3732550" y="2113450"/>
            <a:ext cx="4474637" cy="4170887"/>
          </a:xfrm>
          <a:prstGeom prst="rect">
            <a:avLst/>
          </a:prstGeom>
          <a:noFill/>
          <a:ln>
            <a:noFill/>
          </a:ln>
        </p:spPr>
      </p:pic>
      <p:sp>
        <p:nvSpPr>
          <p:cNvPr id="253" name="Google Shape;253;g31c40433d66_0_192"/>
          <p:cNvSpPr txBox="1"/>
          <p:nvPr/>
        </p:nvSpPr>
        <p:spPr>
          <a:xfrm>
            <a:off x="1050175" y="5579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2^n sub-histogram</a:t>
            </a:r>
            <a:endParaRPr/>
          </a:p>
        </p:txBody>
      </p:sp>
      <p:sp>
        <p:nvSpPr>
          <p:cNvPr id="254" name="Google Shape;254;g31c40433d66_0_192"/>
          <p:cNvSpPr txBox="1"/>
          <p:nvPr/>
        </p:nvSpPr>
        <p:spPr>
          <a:xfrm>
            <a:off x="9081425" y="4669050"/>
            <a:ext cx="28083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Addresses Mean Shift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1c40433d66_0_199"/>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0" name="Google Shape;260;g31c40433d66_0_199"/>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 name="Google Shape;261;g31c40433d66_0_199"/>
          <p:cNvSpPr txBox="1"/>
          <p:nvPr/>
        </p:nvSpPr>
        <p:spPr>
          <a:xfrm>
            <a:off x="481125" y="478200"/>
            <a:ext cx="10867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a:t>
            </a:r>
            <a:r>
              <a:rPr b="1" lang="en-US" sz="2800">
                <a:solidFill>
                  <a:schemeClr val="dk1"/>
                </a:solidFill>
                <a:latin typeface="Candara"/>
                <a:ea typeface="Candara"/>
                <a:cs typeface="Candara"/>
                <a:sym typeface="Candara"/>
              </a:rPr>
              <a:t>Recursive Sub-Image Histogram Equalization</a:t>
            </a:r>
            <a:endParaRPr b="1" sz="2800">
              <a:solidFill>
                <a:schemeClr val="dk1"/>
              </a:solidFill>
              <a:latin typeface="Candara"/>
              <a:ea typeface="Candara"/>
              <a:cs typeface="Candara"/>
              <a:sym typeface="Candara"/>
            </a:endParaRPr>
          </a:p>
        </p:txBody>
      </p:sp>
      <p:sp>
        <p:nvSpPr>
          <p:cNvPr id="262" name="Google Shape;262;g31c40433d66_0_199"/>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63" name="Google Shape;263;g31c40433d66_0_199"/>
          <p:cNvSpPr txBox="1"/>
          <p:nvPr/>
        </p:nvSpPr>
        <p:spPr>
          <a:xfrm>
            <a:off x="1050175" y="5691200"/>
            <a:ext cx="25869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 Generalization of </a:t>
            </a:r>
            <a:r>
              <a:rPr lang="en-US" sz="1600">
                <a:solidFill>
                  <a:schemeClr val="dk1"/>
                </a:solidFill>
                <a:latin typeface="Calibri"/>
                <a:ea typeface="Calibri"/>
                <a:cs typeface="Calibri"/>
                <a:sym typeface="Calibri"/>
              </a:rPr>
              <a:t>DSIHE</a:t>
            </a:r>
            <a:endParaRPr sz="1600">
              <a:solidFill>
                <a:schemeClr val="dk1"/>
              </a:solidFill>
              <a:latin typeface="Calibri"/>
              <a:ea typeface="Calibri"/>
              <a:cs typeface="Calibri"/>
              <a:sym typeface="Calibri"/>
            </a:endParaRPr>
          </a:p>
        </p:txBody>
      </p:sp>
      <p:sp>
        <p:nvSpPr>
          <p:cNvPr id="264" name="Google Shape;264;g31c40433d66_0_199"/>
          <p:cNvSpPr txBox="1"/>
          <p:nvPr/>
        </p:nvSpPr>
        <p:spPr>
          <a:xfrm>
            <a:off x="1050175" y="6048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But </a:t>
            </a:r>
            <a:r>
              <a:rPr lang="en-US"/>
              <a:t> 2^n sub-histogram</a:t>
            </a:r>
            <a:endParaRPr/>
          </a:p>
        </p:txBody>
      </p:sp>
      <p:sp>
        <p:nvSpPr>
          <p:cNvPr id="265" name="Google Shape;265;g31c40433d66_0_199"/>
          <p:cNvSpPr txBox="1"/>
          <p:nvPr/>
        </p:nvSpPr>
        <p:spPr>
          <a:xfrm>
            <a:off x="9081425" y="4669050"/>
            <a:ext cx="28083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Addresses Mean Shift</a:t>
            </a:r>
            <a:endParaRPr/>
          </a:p>
        </p:txBody>
      </p:sp>
      <p:sp>
        <p:nvSpPr>
          <p:cNvPr id="266" name="Google Shape;266;g31c40433d66_0_199"/>
          <p:cNvSpPr txBox="1"/>
          <p:nvPr/>
        </p:nvSpPr>
        <p:spPr>
          <a:xfrm>
            <a:off x="662100" y="1257025"/>
            <a:ext cx="10867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Each sub-histogram is divided further into two sub-histograms recursively on the basis of the </a:t>
            </a:r>
            <a:r>
              <a:rPr b="1" lang="en-US"/>
              <a:t>median</a:t>
            </a:r>
            <a:r>
              <a:rPr lang="en-US"/>
              <a:t> intensity of each sub-histogram. This process repeats until the optimal enhancement is achieved. Optimal enhancement is how close output image’s mean intensity is input image’s mean intensity.</a:t>
            </a:r>
            <a:endParaRPr/>
          </a:p>
        </p:txBody>
      </p:sp>
      <p:pic>
        <p:nvPicPr>
          <p:cNvPr id="267" name="Google Shape;267;g31c40433d66_0_199"/>
          <p:cNvPicPr preferRelativeResize="0"/>
          <p:nvPr/>
        </p:nvPicPr>
        <p:blipFill>
          <a:blip r:embed="rId3">
            <a:alphaModFix/>
          </a:blip>
          <a:stretch>
            <a:fillRect/>
          </a:stretch>
        </p:blipFill>
        <p:spPr>
          <a:xfrm>
            <a:off x="3637075" y="1747475"/>
            <a:ext cx="4474637" cy="41708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31c40433d66_0_252"/>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 name="Google Shape;273;g31c40433d66_0_252"/>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 name="Google Shape;274;g31c40433d66_0_252"/>
          <p:cNvSpPr txBox="1"/>
          <p:nvPr/>
        </p:nvSpPr>
        <p:spPr>
          <a:xfrm>
            <a:off x="481125" y="478200"/>
            <a:ext cx="11293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a:t>
            </a:r>
            <a:r>
              <a:rPr b="1" lang="en-US" sz="2800">
                <a:solidFill>
                  <a:schemeClr val="dk1"/>
                </a:solidFill>
                <a:latin typeface="Candara"/>
                <a:ea typeface="Candara"/>
                <a:cs typeface="Candara"/>
                <a:sym typeface="Candara"/>
              </a:rPr>
              <a:t>High-Speed Quantile-based Histogram Equalisation</a:t>
            </a:r>
            <a:endParaRPr b="1" sz="2800">
              <a:solidFill>
                <a:schemeClr val="dk1"/>
              </a:solidFill>
              <a:latin typeface="Candara"/>
              <a:ea typeface="Candara"/>
              <a:cs typeface="Candara"/>
              <a:sym typeface="Candara"/>
            </a:endParaRPr>
          </a:p>
        </p:txBody>
      </p:sp>
      <p:sp>
        <p:nvSpPr>
          <p:cNvPr id="275" name="Google Shape;275;g31c40433d66_0_252"/>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76" name="Google Shape;276;g31c40433d66_0_252"/>
          <p:cNvSpPr txBox="1"/>
          <p:nvPr/>
        </p:nvSpPr>
        <p:spPr>
          <a:xfrm>
            <a:off x="481125" y="1251175"/>
            <a:ext cx="996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a:t>
            </a:r>
            <a:r>
              <a:rPr lang="en-US" sz="1600"/>
              <a:t>o reduce these drawbacks (such as mean shift problem, and recursive segmentation of the histogram.</a:t>
            </a:r>
            <a:endParaRPr sz="1600"/>
          </a:p>
        </p:txBody>
      </p:sp>
      <p:sp>
        <p:nvSpPr>
          <p:cNvPr id="277" name="Google Shape;277;g31c40433d66_0_252"/>
          <p:cNvSpPr txBox="1"/>
          <p:nvPr/>
        </p:nvSpPr>
        <p:spPr>
          <a:xfrm>
            <a:off x="850350" y="3191225"/>
            <a:ext cx="4075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 </a:t>
            </a:r>
            <a:r>
              <a:rPr lang="en-US" sz="1600"/>
              <a:t> It divides the histogram based on quantile without using recursive segmentation</a:t>
            </a:r>
            <a:endParaRPr sz="1600"/>
          </a:p>
          <a:p>
            <a:pPr indent="0" lvl="0" marL="0" rtl="0" algn="l">
              <a:spcBef>
                <a:spcPts val="0"/>
              </a:spcBef>
              <a:spcAft>
                <a:spcPts val="0"/>
              </a:spcAft>
              <a:buNone/>
            </a:pPr>
            <a:r>
              <a:rPr lang="en-US" sz="1600"/>
              <a:t>→ Then on each sub-histogram apply the histogram equalization</a:t>
            </a:r>
            <a:endParaRPr sz="1600"/>
          </a:p>
        </p:txBody>
      </p:sp>
      <p:pic>
        <p:nvPicPr>
          <p:cNvPr id="278" name="Google Shape;278;g31c40433d66_0_252"/>
          <p:cNvPicPr preferRelativeResize="0"/>
          <p:nvPr/>
        </p:nvPicPr>
        <p:blipFill>
          <a:blip r:embed="rId3">
            <a:alphaModFix/>
          </a:blip>
          <a:stretch>
            <a:fillRect/>
          </a:stretch>
        </p:blipFill>
        <p:spPr>
          <a:xfrm>
            <a:off x="5371950" y="2118404"/>
            <a:ext cx="3544625" cy="3544625"/>
          </a:xfrm>
          <a:prstGeom prst="rect">
            <a:avLst/>
          </a:prstGeom>
          <a:noFill/>
          <a:ln>
            <a:noFill/>
          </a:ln>
        </p:spPr>
      </p:pic>
      <p:sp>
        <p:nvSpPr>
          <p:cNvPr id="279" name="Google Shape;279;g31c40433d66_0_252"/>
          <p:cNvSpPr txBox="1"/>
          <p:nvPr/>
        </p:nvSpPr>
        <p:spPr>
          <a:xfrm>
            <a:off x="9081425" y="4669050"/>
            <a:ext cx="28083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Addresses Mean Shift</a:t>
            </a:r>
            <a:endParaRPr/>
          </a:p>
        </p:txBody>
      </p:sp>
      <p:sp>
        <p:nvSpPr>
          <p:cNvPr id="280" name="Google Shape;280;g31c40433d66_0_252"/>
          <p:cNvSpPr txBox="1"/>
          <p:nvPr/>
        </p:nvSpPr>
        <p:spPr>
          <a:xfrm>
            <a:off x="9081425" y="5159500"/>
            <a:ext cx="28083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Addresses Recursion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1c40433d66_0_259"/>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g31c40433d66_0_259"/>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7" name="Google Shape;287;g31c40433d66_0_259"/>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Summary 1</a:t>
            </a:r>
            <a:endParaRPr b="1" i="0" sz="2800" u="none" cap="none" strike="noStrike">
              <a:solidFill>
                <a:schemeClr val="dk1"/>
              </a:solidFill>
              <a:latin typeface="Candara"/>
              <a:ea typeface="Candara"/>
              <a:cs typeface="Candara"/>
              <a:sym typeface="Candara"/>
            </a:endParaRPr>
          </a:p>
        </p:txBody>
      </p:sp>
      <p:sp>
        <p:nvSpPr>
          <p:cNvPr id="288" name="Google Shape;288;g31c40433d66_0_259"/>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89" name="Google Shape;289;g31c40433d66_0_259"/>
          <p:cNvSpPr txBox="1"/>
          <p:nvPr/>
        </p:nvSpPr>
        <p:spPr>
          <a:xfrm>
            <a:off x="779675" y="2276125"/>
            <a:ext cx="5569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 P</a:t>
            </a:r>
            <a:r>
              <a:rPr lang="en-US" sz="1600"/>
              <a:t>reserve the </a:t>
            </a:r>
            <a:r>
              <a:rPr b="1" lang="en-US" sz="1600"/>
              <a:t>mean brightness</a:t>
            </a:r>
            <a:r>
              <a:rPr lang="en-US" sz="1600"/>
              <a:t> of the image up to a certain level. </a:t>
            </a:r>
            <a:endParaRPr sz="1600"/>
          </a:p>
          <a:p>
            <a:pPr indent="0" lvl="0" marL="0" rtl="0" algn="l">
              <a:spcBef>
                <a:spcPts val="0"/>
              </a:spcBef>
              <a:spcAft>
                <a:spcPts val="0"/>
              </a:spcAft>
              <a:buNone/>
            </a:pPr>
            <a:r>
              <a:rPr lang="en-US" sz="1600"/>
              <a:t>→ But these methods do not work very well for images having </a:t>
            </a:r>
            <a:r>
              <a:rPr b="1" lang="en-US" sz="1600"/>
              <a:t>spikes</a:t>
            </a:r>
            <a:r>
              <a:rPr lang="en-US" sz="1600"/>
              <a:t> in the intensity histogram.</a:t>
            </a:r>
            <a:endParaRPr sz="1600"/>
          </a:p>
        </p:txBody>
      </p:sp>
      <p:pic>
        <p:nvPicPr>
          <p:cNvPr id="290" name="Google Shape;290;g31c40433d66_0_259"/>
          <p:cNvPicPr preferRelativeResize="0"/>
          <p:nvPr/>
        </p:nvPicPr>
        <p:blipFill>
          <a:blip r:embed="rId3">
            <a:alphaModFix/>
          </a:blip>
          <a:stretch>
            <a:fillRect/>
          </a:stretch>
        </p:blipFill>
        <p:spPr>
          <a:xfrm>
            <a:off x="6780275" y="1524100"/>
            <a:ext cx="4982300" cy="3301525"/>
          </a:xfrm>
          <a:prstGeom prst="rect">
            <a:avLst/>
          </a:prstGeom>
          <a:noFill/>
          <a:ln>
            <a:noFill/>
          </a:ln>
        </p:spPr>
      </p:pic>
      <p:sp>
        <p:nvSpPr>
          <p:cNvPr id="291" name="Google Shape;291;g31c40433d66_0_259"/>
          <p:cNvSpPr txBox="1"/>
          <p:nvPr/>
        </p:nvSpPr>
        <p:spPr>
          <a:xfrm>
            <a:off x="1018325" y="5853225"/>
            <a:ext cx="926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a:t>
            </a:r>
            <a:r>
              <a:rPr lang="en-US" sz="1600">
                <a:solidFill>
                  <a:schemeClr val="dk1"/>
                </a:solidFill>
              </a:rPr>
              <a:t>pikes appear in the histogram mainly due to the smooth regions in the image.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1c40433d66_0_266"/>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7" name="Google Shape;297;g31c40433d66_0_266"/>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8" name="Google Shape;298;g31c40433d66_0_266"/>
          <p:cNvSpPr txBox="1"/>
          <p:nvPr/>
        </p:nvSpPr>
        <p:spPr>
          <a:xfrm>
            <a:off x="481125" y="478200"/>
            <a:ext cx="11389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a:t>
            </a:r>
            <a:r>
              <a:rPr b="1" lang="en-US" sz="2800">
                <a:solidFill>
                  <a:schemeClr val="dk1"/>
                </a:solidFill>
                <a:latin typeface="Candara"/>
                <a:ea typeface="Candara"/>
                <a:cs typeface="Candara"/>
                <a:sym typeface="Candara"/>
              </a:rPr>
              <a:t>Recursively Separated and Weighted HE</a:t>
            </a:r>
            <a:endParaRPr b="1" sz="2800">
              <a:solidFill>
                <a:schemeClr val="dk1"/>
              </a:solidFill>
              <a:latin typeface="Candara"/>
              <a:ea typeface="Candara"/>
              <a:cs typeface="Candara"/>
              <a:sym typeface="Candara"/>
            </a:endParaRPr>
          </a:p>
        </p:txBody>
      </p:sp>
      <p:sp>
        <p:nvSpPr>
          <p:cNvPr id="299" name="Google Shape;299;g31c40433d66_0_266"/>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00" name="Google Shape;300;g31c40433d66_0_266"/>
          <p:cNvSpPr txBox="1"/>
          <p:nvPr/>
        </p:nvSpPr>
        <p:spPr>
          <a:xfrm>
            <a:off x="604625" y="1101275"/>
            <a:ext cx="1082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A</a:t>
            </a:r>
            <a:r>
              <a:rPr lang="en-US" sz="1600"/>
              <a:t>ssigns a slightly larger weight to less frequent grey levels and a slightly lower weight to more frequent grey levels in accordance with the power law function.</a:t>
            </a:r>
            <a:endParaRPr sz="1600"/>
          </a:p>
        </p:txBody>
      </p:sp>
      <p:sp>
        <p:nvSpPr>
          <p:cNvPr id="301" name="Google Shape;301;g31c40433d66_0_266"/>
          <p:cNvSpPr txBox="1"/>
          <p:nvPr/>
        </p:nvSpPr>
        <p:spPr>
          <a:xfrm>
            <a:off x="604625" y="5775975"/>
            <a:ext cx="1082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T</a:t>
            </a:r>
            <a:r>
              <a:rPr lang="en-US" sz="1600">
                <a:solidFill>
                  <a:schemeClr val="dk1"/>
                </a:solidFill>
              </a:rPr>
              <a:t>he main benefit is that it preserves image brightness while enhancing image contrast. This method also uses recursive process to divide the histogram.</a:t>
            </a:r>
            <a:endParaRPr sz="1600">
              <a:solidFill>
                <a:schemeClr val="dk1"/>
              </a:solidFill>
            </a:endParaRPr>
          </a:p>
        </p:txBody>
      </p:sp>
      <p:pic>
        <p:nvPicPr>
          <p:cNvPr id="302" name="Google Shape;302;g31c40433d66_0_266"/>
          <p:cNvPicPr preferRelativeResize="0"/>
          <p:nvPr/>
        </p:nvPicPr>
        <p:blipFill>
          <a:blip r:embed="rId3">
            <a:alphaModFix/>
          </a:blip>
          <a:stretch>
            <a:fillRect/>
          </a:stretch>
        </p:blipFill>
        <p:spPr>
          <a:xfrm>
            <a:off x="4180550" y="1869275"/>
            <a:ext cx="2765336" cy="3678100"/>
          </a:xfrm>
          <a:prstGeom prst="rect">
            <a:avLst/>
          </a:prstGeom>
          <a:noFill/>
          <a:ln>
            <a:noFill/>
          </a:ln>
        </p:spPr>
      </p:pic>
      <p:sp>
        <p:nvSpPr>
          <p:cNvPr id="303" name="Google Shape;303;g31c40433d66_0_266"/>
          <p:cNvSpPr txBox="1"/>
          <p:nvPr/>
        </p:nvSpPr>
        <p:spPr>
          <a:xfrm>
            <a:off x="9062025" y="4087613"/>
            <a:ext cx="28083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Preserves Brightness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c3934deedc_2_5"/>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 name="Google Shape;95;g2c3934deedc_2_5"/>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g2c3934deedc_2_5"/>
          <p:cNvSpPr txBox="1"/>
          <p:nvPr/>
        </p:nvSpPr>
        <p:spPr>
          <a:xfrm>
            <a:off x="481135" y="478189"/>
            <a:ext cx="4295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i="0" lang="en-US" sz="2800" u="none" cap="none" strike="noStrike">
                <a:solidFill>
                  <a:schemeClr val="dk1"/>
                </a:solidFill>
                <a:latin typeface="Candara"/>
                <a:ea typeface="Candara"/>
                <a:cs typeface="Candara"/>
                <a:sym typeface="Candara"/>
              </a:rPr>
              <a:t>Table of Contents</a:t>
            </a:r>
            <a:endParaRPr b="1" i="0" sz="2800" u="none" cap="none" strike="noStrike">
              <a:solidFill>
                <a:schemeClr val="dk1"/>
              </a:solidFill>
              <a:latin typeface="Candara"/>
              <a:ea typeface="Candara"/>
              <a:cs typeface="Candara"/>
              <a:sym typeface="Candara"/>
            </a:endParaRPr>
          </a:p>
        </p:txBody>
      </p:sp>
      <p:sp>
        <p:nvSpPr>
          <p:cNvPr id="97" name="Google Shape;97;g2c3934deedc_2_5"/>
          <p:cNvSpPr txBox="1"/>
          <p:nvPr/>
        </p:nvSpPr>
        <p:spPr>
          <a:xfrm>
            <a:off x="3612525" y="1756900"/>
            <a:ext cx="5992500" cy="28659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Introduction</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Progress</a:t>
            </a:r>
            <a:endParaRPr b="0" i="0" sz="2800" u="none" cap="none" strike="noStrike">
              <a:solidFill>
                <a:schemeClr val="dk1"/>
              </a:solidFill>
              <a:latin typeface="Calibri"/>
              <a:ea typeface="Calibri"/>
              <a:cs typeface="Calibri"/>
              <a:sym typeface="Calibri"/>
            </a:endParaRPr>
          </a:p>
          <a:p>
            <a:pPr indent="-4064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SRS</a:t>
            </a:r>
            <a:endParaRPr b="0" i="0" sz="2800" u="none" cap="none" strike="noStrike">
              <a:solidFill>
                <a:schemeClr val="dk1"/>
              </a:solidFill>
              <a:latin typeface="Calibri"/>
              <a:ea typeface="Calibri"/>
              <a:cs typeface="Calibri"/>
              <a:sym typeface="Calibri"/>
            </a:endParaRPr>
          </a:p>
          <a:p>
            <a:pPr indent="-406400" lvl="1" marL="9144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Code</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Evaluation</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Done and Todos</a:t>
            </a:r>
            <a:endParaRPr b="0" i="0" sz="2800" u="none" cap="none" strike="noStrike">
              <a:solidFill>
                <a:schemeClr val="dk1"/>
              </a:solidFill>
              <a:latin typeface="Calibri"/>
              <a:ea typeface="Calibri"/>
              <a:cs typeface="Calibri"/>
              <a:sym typeface="Calibri"/>
            </a:endParaRPr>
          </a:p>
        </p:txBody>
      </p:sp>
      <p:sp>
        <p:nvSpPr>
          <p:cNvPr id="98" name="Google Shape;98;g2c3934deedc_2_5"/>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g31c40433d66_0_273"/>
          <p:cNvPicPr preferRelativeResize="0"/>
          <p:nvPr/>
        </p:nvPicPr>
        <p:blipFill>
          <a:blip r:embed="rId3">
            <a:alphaModFix/>
          </a:blip>
          <a:stretch>
            <a:fillRect/>
          </a:stretch>
        </p:blipFill>
        <p:spPr>
          <a:xfrm>
            <a:off x="7500550" y="1133550"/>
            <a:ext cx="3348150" cy="5150775"/>
          </a:xfrm>
          <a:prstGeom prst="rect">
            <a:avLst/>
          </a:prstGeom>
          <a:noFill/>
          <a:ln>
            <a:noFill/>
          </a:ln>
        </p:spPr>
      </p:pic>
      <p:sp>
        <p:nvSpPr>
          <p:cNvPr id="309" name="Google Shape;309;g31c40433d66_0_273"/>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0" name="Google Shape;310;g31c40433d66_0_273"/>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 name="Google Shape;311;g31c40433d66_0_273"/>
          <p:cNvSpPr txBox="1"/>
          <p:nvPr/>
        </p:nvSpPr>
        <p:spPr>
          <a:xfrm>
            <a:off x="481125" y="478200"/>
            <a:ext cx="113574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A</a:t>
            </a:r>
            <a:r>
              <a:rPr b="1" lang="en-US" sz="2800">
                <a:solidFill>
                  <a:schemeClr val="dk1"/>
                </a:solidFill>
                <a:latin typeface="Candara"/>
                <a:ea typeface="Candara"/>
                <a:cs typeface="Candara"/>
                <a:sym typeface="Candara"/>
              </a:rPr>
              <a:t>daptive Gamma Correction with Weighting Distribu-</a:t>
            </a:r>
            <a:endParaRPr b="1" sz="2800">
              <a:solidFill>
                <a:schemeClr val="dk1"/>
              </a:solidFill>
              <a:latin typeface="Candara"/>
              <a:ea typeface="Candara"/>
              <a:cs typeface="Candara"/>
              <a:sym typeface="Candara"/>
            </a:endParaRPr>
          </a:p>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tion</a:t>
            </a:r>
            <a:endParaRPr b="1" sz="2800">
              <a:solidFill>
                <a:schemeClr val="dk1"/>
              </a:solidFill>
              <a:latin typeface="Candara"/>
              <a:ea typeface="Candara"/>
              <a:cs typeface="Candara"/>
              <a:sym typeface="Candara"/>
            </a:endParaRPr>
          </a:p>
        </p:txBody>
      </p:sp>
      <p:sp>
        <p:nvSpPr>
          <p:cNvPr id="312" name="Google Shape;312;g31c40433d66_0_273"/>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13" name="Google Shape;313;g31c40433d66_0_273"/>
          <p:cNvSpPr txBox="1"/>
          <p:nvPr/>
        </p:nvSpPr>
        <p:spPr>
          <a:xfrm>
            <a:off x="1129775" y="3339000"/>
            <a:ext cx="4773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 Adaptive gamma correction with weighting distribution in place of power law function.</a:t>
            </a:r>
            <a:endParaRPr sz="1600"/>
          </a:p>
        </p:txBody>
      </p:sp>
      <p:sp>
        <p:nvSpPr>
          <p:cNvPr id="314" name="Google Shape;314;g31c40433d66_0_273"/>
          <p:cNvSpPr txBox="1"/>
          <p:nvPr/>
        </p:nvSpPr>
        <p:spPr>
          <a:xfrm>
            <a:off x="573700" y="5889850"/>
            <a:ext cx="989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I</a:t>
            </a:r>
            <a:r>
              <a:rPr lang="en-US" sz="1600"/>
              <a:t>f the input image does not have enough bright pixels, it cannot produce good results</a:t>
            </a:r>
            <a:endParaRPr sz="1600"/>
          </a:p>
        </p:txBody>
      </p:sp>
      <p:sp>
        <p:nvSpPr>
          <p:cNvPr id="315" name="Google Shape;315;g31c40433d66_0_273"/>
          <p:cNvSpPr txBox="1"/>
          <p:nvPr/>
        </p:nvSpPr>
        <p:spPr>
          <a:xfrm>
            <a:off x="9693675" y="3914675"/>
            <a:ext cx="23742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Preserves Brightness</a:t>
            </a:r>
            <a:endParaRPr/>
          </a:p>
        </p:txBody>
      </p:sp>
      <p:sp>
        <p:nvSpPr>
          <p:cNvPr id="316" name="Google Shape;316;g31c40433d66_0_273"/>
          <p:cNvSpPr txBox="1"/>
          <p:nvPr/>
        </p:nvSpPr>
        <p:spPr>
          <a:xfrm>
            <a:off x="1129775" y="2800475"/>
            <a:ext cx="477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 Same as before</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1c40433d66_0_206"/>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g31c40433d66_0_206"/>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31c40433d66_0_206"/>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Clipping</a:t>
            </a:r>
            <a:endParaRPr b="1" i="0" sz="2800" u="none" cap="none" strike="noStrike">
              <a:solidFill>
                <a:schemeClr val="dk1"/>
              </a:solidFill>
              <a:latin typeface="Candara"/>
              <a:ea typeface="Candara"/>
              <a:cs typeface="Candara"/>
              <a:sym typeface="Candara"/>
            </a:endParaRPr>
          </a:p>
        </p:txBody>
      </p:sp>
      <p:sp>
        <p:nvSpPr>
          <p:cNvPr id="324" name="Google Shape;324;g31c40433d66_0_206"/>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25" name="Google Shape;325;g31c40433d66_0_206"/>
          <p:cNvSpPr txBox="1"/>
          <p:nvPr/>
        </p:nvSpPr>
        <p:spPr>
          <a:xfrm>
            <a:off x="6392925" y="235058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Tc = median[h(k)]</a:t>
            </a:r>
            <a:endParaRPr/>
          </a:p>
        </p:txBody>
      </p:sp>
      <p:sp>
        <p:nvSpPr>
          <p:cNvPr id="326" name="Google Shape;326;g31c40433d66_0_206"/>
          <p:cNvSpPr txBox="1"/>
          <p:nvPr/>
        </p:nvSpPr>
        <p:spPr>
          <a:xfrm>
            <a:off x="620575" y="1001400"/>
            <a:ext cx="1110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The idea behind the histogram clipping is to control the enhancement rate consequently to result preserve brightness.</a:t>
            </a:r>
            <a:endParaRPr sz="1600"/>
          </a:p>
        </p:txBody>
      </p:sp>
      <p:pic>
        <p:nvPicPr>
          <p:cNvPr id="327" name="Google Shape;327;g31c40433d66_0_206"/>
          <p:cNvPicPr preferRelativeResize="0"/>
          <p:nvPr/>
        </p:nvPicPr>
        <p:blipFill>
          <a:blip r:embed="rId3">
            <a:alphaModFix/>
          </a:blip>
          <a:stretch>
            <a:fillRect/>
          </a:stretch>
        </p:blipFill>
        <p:spPr>
          <a:xfrm>
            <a:off x="2944875" y="1781500"/>
            <a:ext cx="3448050" cy="2343150"/>
          </a:xfrm>
          <a:prstGeom prst="rect">
            <a:avLst/>
          </a:prstGeom>
          <a:noFill/>
          <a:ln>
            <a:noFill/>
          </a:ln>
        </p:spPr>
      </p:pic>
      <p:sp>
        <p:nvSpPr>
          <p:cNvPr id="328" name="Google Shape;328;g31c40433d66_0_206"/>
          <p:cNvSpPr txBox="1"/>
          <p:nvPr/>
        </p:nvSpPr>
        <p:spPr>
          <a:xfrm>
            <a:off x="9685575" y="5254488"/>
            <a:ext cx="23742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Preserves Brightness</a:t>
            </a:r>
            <a:endParaRPr/>
          </a:p>
        </p:txBody>
      </p:sp>
      <p:sp>
        <p:nvSpPr>
          <p:cNvPr id="329" name="Google Shape;329;g31c40433d66_0_206"/>
          <p:cNvSpPr txBox="1"/>
          <p:nvPr/>
        </p:nvSpPr>
        <p:spPr>
          <a:xfrm>
            <a:off x="665125" y="4274000"/>
            <a:ext cx="11017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There are many papers on this approach. We will demonstrate one - MMSICHE divides the histogram into sub-histograms based on median and mean values, applies a clipping threshold for enhancement control, and combines the equalized sub-histograms.</a:t>
            </a:r>
            <a:endParaRPr sz="16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1c40433d66_0_343"/>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g31c40433d66_0_343"/>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g31c40433d66_0_343"/>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Texture information</a:t>
            </a:r>
            <a:endParaRPr b="1" i="0" sz="2800" u="none" cap="none" strike="noStrike">
              <a:solidFill>
                <a:schemeClr val="dk1"/>
              </a:solidFill>
              <a:latin typeface="Candara"/>
              <a:ea typeface="Candara"/>
              <a:cs typeface="Candara"/>
              <a:sym typeface="Candara"/>
            </a:endParaRPr>
          </a:p>
        </p:txBody>
      </p:sp>
      <p:sp>
        <p:nvSpPr>
          <p:cNvPr id="337" name="Google Shape;337;g31c40433d66_0_343"/>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38" name="Google Shape;338;g31c40433d66_0_343"/>
          <p:cNvSpPr txBox="1"/>
          <p:nvPr/>
        </p:nvSpPr>
        <p:spPr>
          <a:xfrm>
            <a:off x="868950" y="5764175"/>
            <a:ext cx="10454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In Contrast-enhancement via texture region-based HE, the histogram of the input image is generated by taking into account its texture information. Specifically, the texture information is extracted from the image and used to determine the distribution of pixel intensities</a:t>
            </a:r>
            <a:endParaRPr sz="1600"/>
          </a:p>
        </p:txBody>
      </p:sp>
      <p:sp>
        <p:nvSpPr>
          <p:cNvPr id="339" name="Google Shape;339;g31c40433d66_0_343"/>
          <p:cNvSpPr txBox="1"/>
          <p:nvPr/>
        </p:nvSpPr>
        <p:spPr>
          <a:xfrm>
            <a:off x="556900" y="1261800"/>
            <a:ext cx="9962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These</a:t>
            </a:r>
            <a:r>
              <a:rPr lang="en-US" sz="1600"/>
              <a:t> methods are inspired by the idea that the texture regions in an image contain high-density edges, hence considers the neighbourhood of significant edges in histogram computation</a:t>
            </a:r>
            <a:endParaRPr sz="1600"/>
          </a:p>
        </p:txBody>
      </p:sp>
      <p:sp>
        <p:nvSpPr>
          <p:cNvPr id="340" name="Google Shape;340;g31c40433d66_0_343"/>
          <p:cNvSpPr txBox="1"/>
          <p:nvPr/>
        </p:nvSpPr>
        <p:spPr>
          <a:xfrm>
            <a:off x="9685575" y="5254488"/>
            <a:ext cx="23742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Natural Look</a:t>
            </a:r>
            <a:endParaRPr/>
          </a:p>
        </p:txBody>
      </p:sp>
      <p:pic>
        <p:nvPicPr>
          <p:cNvPr id="341" name="Google Shape;341;g31c40433d66_0_343"/>
          <p:cNvPicPr preferRelativeResize="0"/>
          <p:nvPr/>
        </p:nvPicPr>
        <p:blipFill>
          <a:blip r:embed="rId3">
            <a:alphaModFix/>
          </a:blip>
          <a:stretch>
            <a:fillRect/>
          </a:stretch>
        </p:blipFill>
        <p:spPr>
          <a:xfrm>
            <a:off x="1011650" y="2314050"/>
            <a:ext cx="4248150" cy="1057275"/>
          </a:xfrm>
          <a:prstGeom prst="rect">
            <a:avLst/>
          </a:prstGeom>
          <a:noFill/>
          <a:ln>
            <a:noFill/>
          </a:ln>
        </p:spPr>
      </p:pic>
      <p:pic>
        <p:nvPicPr>
          <p:cNvPr id="342" name="Google Shape;342;g31c40433d66_0_343"/>
          <p:cNvPicPr preferRelativeResize="0"/>
          <p:nvPr/>
        </p:nvPicPr>
        <p:blipFill>
          <a:blip r:embed="rId4">
            <a:alphaModFix/>
          </a:blip>
          <a:stretch>
            <a:fillRect/>
          </a:stretch>
        </p:blipFill>
        <p:spPr>
          <a:xfrm>
            <a:off x="868950" y="3746475"/>
            <a:ext cx="4248150" cy="600075"/>
          </a:xfrm>
          <a:prstGeom prst="rect">
            <a:avLst/>
          </a:prstGeom>
          <a:noFill/>
          <a:ln>
            <a:noFill/>
          </a:ln>
        </p:spPr>
      </p:pic>
      <p:pic>
        <p:nvPicPr>
          <p:cNvPr id="343" name="Google Shape;343;g31c40433d66_0_343"/>
          <p:cNvPicPr preferRelativeResize="0"/>
          <p:nvPr/>
        </p:nvPicPr>
        <p:blipFill>
          <a:blip r:embed="rId5">
            <a:alphaModFix/>
          </a:blip>
          <a:stretch>
            <a:fillRect/>
          </a:stretch>
        </p:blipFill>
        <p:spPr>
          <a:xfrm>
            <a:off x="6595300" y="2060550"/>
            <a:ext cx="3924300" cy="228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7" name="Shape 347"/>
        <p:cNvGrpSpPr/>
        <p:nvPr/>
      </p:nvGrpSpPr>
      <p:grpSpPr>
        <a:xfrm>
          <a:off x="0" y="0"/>
          <a:ext cx="0" cy="0"/>
          <a:chOff x="0" y="0"/>
          <a:chExt cx="0" cy="0"/>
        </a:xfrm>
      </p:grpSpPr>
      <p:sp>
        <p:nvSpPr>
          <p:cNvPr id="348" name="Google Shape;348;g31c40433d66_0_380"/>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9" name="Google Shape;349;g31c40433d66_0_380"/>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0" name="Google Shape;350;g31c40433d66_0_380"/>
          <p:cNvSpPr txBox="1"/>
          <p:nvPr/>
        </p:nvSpPr>
        <p:spPr>
          <a:xfrm>
            <a:off x="176325" y="478200"/>
            <a:ext cx="12057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Enhancement using D</a:t>
            </a:r>
            <a:r>
              <a:rPr b="1" lang="en-US" sz="2800">
                <a:solidFill>
                  <a:schemeClr val="dk1"/>
                </a:solidFill>
                <a:latin typeface="Candara"/>
                <a:ea typeface="Candara"/>
                <a:cs typeface="Candara"/>
                <a:sym typeface="Candara"/>
              </a:rPr>
              <a:t>iscrete wavelet transform and SVD</a:t>
            </a:r>
            <a:endParaRPr b="1" sz="2800">
              <a:solidFill>
                <a:schemeClr val="dk1"/>
              </a:solidFill>
              <a:latin typeface="Candara"/>
              <a:ea typeface="Candara"/>
              <a:cs typeface="Candara"/>
              <a:sym typeface="Candara"/>
            </a:endParaRPr>
          </a:p>
        </p:txBody>
      </p:sp>
      <p:sp>
        <p:nvSpPr>
          <p:cNvPr id="351" name="Google Shape;351;g31c40433d66_0_380"/>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52" name="Google Shape;352;g31c40433d66_0_380"/>
          <p:cNvSpPr txBox="1"/>
          <p:nvPr/>
        </p:nvSpPr>
        <p:spPr>
          <a:xfrm>
            <a:off x="620575" y="1177475"/>
            <a:ext cx="1064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a:t>
            </a:r>
            <a:r>
              <a:rPr lang="en-US" sz="1600"/>
              <a:t>hey argue that the real contrast of an image is determined by both its local and global contrasts.</a:t>
            </a:r>
            <a:endParaRPr sz="1600"/>
          </a:p>
        </p:txBody>
      </p:sp>
      <p:sp>
        <p:nvSpPr>
          <p:cNvPr id="353" name="Google Shape;353;g31c40433d66_0_380"/>
          <p:cNvSpPr txBox="1"/>
          <p:nvPr/>
        </p:nvSpPr>
        <p:spPr>
          <a:xfrm>
            <a:off x="882525" y="4857150"/>
            <a:ext cx="106449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AutoNum type="arabicPeriod"/>
            </a:pPr>
            <a:r>
              <a:rPr lang="en-US" sz="1600">
                <a:solidFill>
                  <a:schemeClr val="dk1"/>
                </a:solidFill>
              </a:rPr>
              <a:t>Breaking down the image into different frequency components using </a:t>
            </a:r>
            <a:r>
              <a:rPr b="1" lang="en-US" sz="1600">
                <a:solidFill>
                  <a:schemeClr val="dk1"/>
                </a:solidFill>
              </a:rPr>
              <a:t>Discrete Wavelet Transform (DWT)</a:t>
            </a:r>
            <a:r>
              <a:rPr lang="en-US" sz="1600">
                <a:solidFill>
                  <a:schemeClr val="dk1"/>
                </a:solidFill>
              </a:rPr>
              <a:t>.</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US" sz="1600">
                <a:solidFill>
                  <a:schemeClr val="dk1"/>
                </a:solidFill>
              </a:rPr>
              <a:t>Focusing on the </a:t>
            </a:r>
            <a:r>
              <a:rPr b="1" lang="en-US" sz="1600">
                <a:solidFill>
                  <a:schemeClr val="dk1"/>
                </a:solidFill>
              </a:rPr>
              <a:t>low-frequency (low–low) subband</a:t>
            </a:r>
            <a:r>
              <a:rPr lang="en-US" sz="1600">
                <a:solidFill>
                  <a:schemeClr val="dk1"/>
                </a:solidFill>
              </a:rPr>
              <a:t>, which contains most of the image’s structural and intensity information.</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US" sz="1600">
                <a:solidFill>
                  <a:schemeClr val="dk1"/>
                </a:solidFill>
              </a:rPr>
              <a:t>Improving this subband using </a:t>
            </a:r>
            <a:r>
              <a:rPr b="1" lang="en-US" sz="1600">
                <a:solidFill>
                  <a:schemeClr val="dk1"/>
                </a:solidFill>
              </a:rPr>
              <a:t>Singular Value Decomposition (SVD)</a:t>
            </a:r>
            <a:r>
              <a:rPr lang="en-US" sz="1600">
                <a:solidFill>
                  <a:schemeClr val="dk1"/>
                </a:solidFill>
              </a:rPr>
              <a:t>, a mathematical method that manipulates the image's singular values to enhance its features.</a:t>
            </a:r>
            <a:endParaRPr sz="1600">
              <a:solidFill>
                <a:schemeClr val="dk1"/>
              </a:solidFill>
            </a:endParaRPr>
          </a:p>
        </p:txBody>
      </p:sp>
      <p:pic>
        <p:nvPicPr>
          <p:cNvPr id="354" name="Google Shape;354;g31c40433d66_0_380"/>
          <p:cNvPicPr preferRelativeResize="0"/>
          <p:nvPr/>
        </p:nvPicPr>
        <p:blipFill>
          <a:blip r:embed="rId3">
            <a:alphaModFix/>
          </a:blip>
          <a:stretch>
            <a:fillRect/>
          </a:stretch>
        </p:blipFill>
        <p:spPr>
          <a:xfrm>
            <a:off x="6523850" y="1837175"/>
            <a:ext cx="4391474" cy="2862199"/>
          </a:xfrm>
          <a:prstGeom prst="rect">
            <a:avLst/>
          </a:prstGeom>
          <a:noFill/>
          <a:ln>
            <a:noFill/>
          </a:ln>
        </p:spPr>
      </p:pic>
      <p:pic>
        <p:nvPicPr>
          <p:cNvPr id="355" name="Google Shape;355;g31c40433d66_0_380"/>
          <p:cNvPicPr preferRelativeResize="0"/>
          <p:nvPr/>
        </p:nvPicPr>
        <p:blipFill>
          <a:blip r:embed="rId4">
            <a:alphaModFix/>
          </a:blip>
          <a:stretch>
            <a:fillRect/>
          </a:stretch>
        </p:blipFill>
        <p:spPr>
          <a:xfrm>
            <a:off x="304800" y="2318300"/>
            <a:ext cx="6219050" cy="18291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31f3014e1bc_0_2"/>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1" name="Google Shape;361;g31f3014e1bc_0_2"/>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 name="Google Shape;362;g31f3014e1bc_0_2"/>
          <p:cNvSpPr txBox="1"/>
          <p:nvPr/>
        </p:nvSpPr>
        <p:spPr>
          <a:xfrm>
            <a:off x="176325" y="478200"/>
            <a:ext cx="12057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Enhancement using Discrete wavelet transform and SVD</a:t>
            </a:r>
            <a:endParaRPr b="1" sz="2800">
              <a:solidFill>
                <a:schemeClr val="dk1"/>
              </a:solidFill>
              <a:latin typeface="Candara"/>
              <a:ea typeface="Candara"/>
              <a:cs typeface="Candara"/>
              <a:sym typeface="Candara"/>
            </a:endParaRPr>
          </a:p>
        </p:txBody>
      </p:sp>
      <p:sp>
        <p:nvSpPr>
          <p:cNvPr id="363" name="Google Shape;363;g31f3014e1bc_0_2"/>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64" name="Google Shape;364;g31f3014e1bc_0_2"/>
          <p:cNvSpPr txBox="1"/>
          <p:nvPr/>
        </p:nvSpPr>
        <p:spPr>
          <a:xfrm>
            <a:off x="620575" y="1177475"/>
            <a:ext cx="1064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They argue that the real contrast of an image is determined by both its local and global contrasts.</a:t>
            </a:r>
            <a:endParaRPr sz="1600"/>
          </a:p>
        </p:txBody>
      </p:sp>
      <p:sp>
        <p:nvSpPr>
          <p:cNvPr id="365" name="Google Shape;365;g31f3014e1bc_0_2"/>
          <p:cNvSpPr txBox="1"/>
          <p:nvPr/>
        </p:nvSpPr>
        <p:spPr>
          <a:xfrm>
            <a:off x="882525" y="4857150"/>
            <a:ext cx="106449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AutoNum type="arabicPeriod"/>
            </a:pPr>
            <a:r>
              <a:rPr lang="en-US" sz="1600">
                <a:solidFill>
                  <a:schemeClr val="dk1"/>
                </a:solidFill>
              </a:rPr>
              <a:t>Breaking down the image into different frequency components using </a:t>
            </a:r>
            <a:r>
              <a:rPr b="1" lang="en-US" sz="1600">
                <a:solidFill>
                  <a:schemeClr val="dk1"/>
                </a:solidFill>
              </a:rPr>
              <a:t>Discrete Wavelet Transform (DWT)</a:t>
            </a:r>
            <a:r>
              <a:rPr lang="en-US" sz="1600">
                <a:solidFill>
                  <a:schemeClr val="dk1"/>
                </a:solidFill>
              </a:rPr>
              <a:t>.</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US" sz="1600">
                <a:solidFill>
                  <a:schemeClr val="dk1"/>
                </a:solidFill>
              </a:rPr>
              <a:t>Focusing on the </a:t>
            </a:r>
            <a:r>
              <a:rPr b="1" lang="en-US" sz="1600">
                <a:solidFill>
                  <a:schemeClr val="dk1"/>
                </a:solidFill>
              </a:rPr>
              <a:t>low-frequency (low–low) subband</a:t>
            </a:r>
            <a:r>
              <a:rPr lang="en-US" sz="1600">
                <a:solidFill>
                  <a:schemeClr val="dk1"/>
                </a:solidFill>
              </a:rPr>
              <a:t>, which contains most of the image’s structural and intensity information.</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US" sz="1600">
                <a:solidFill>
                  <a:schemeClr val="dk1"/>
                </a:solidFill>
              </a:rPr>
              <a:t>Improving this subband using </a:t>
            </a:r>
            <a:r>
              <a:rPr b="1" lang="en-US" sz="1600">
                <a:solidFill>
                  <a:schemeClr val="dk1"/>
                </a:solidFill>
              </a:rPr>
              <a:t>Singular Value Decomposition (SVD)</a:t>
            </a:r>
            <a:r>
              <a:rPr lang="en-US" sz="1600">
                <a:solidFill>
                  <a:schemeClr val="dk1"/>
                </a:solidFill>
              </a:rPr>
              <a:t>, a mathematical method that manipulates the image's singular values to enhance its features.</a:t>
            </a:r>
            <a:endParaRPr sz="1600">
              <a:solidFill>
                <a:schemeClr val="dk1"/>
              </a:solidFill>
            </a:endParaRPr>
          </a:p>
        </p:txBody>
      </p:sp>
      <p:pic>
        <p:nvPicPr>
          <p:cNvPr id="366" name="Google Shape;366;g31f3014e1bc_0_2"/>
          <p:cNvPicPr preferRelativeResize="0"/>
          <p:nvPr/>
        </p:nvPicPr>
        <p:blipFill>
          <a:blip r:embed="rId3">
            <a:alphaModFix/>
          </a:blip>
          <a:stretch>
            <a:fillRect/>
          </a:stretch>
        </p:blipFill>
        <p:spPr>
          <a:xfrm>
            <a:off x="6523850" y="1837175"/>
            <a:ext cx="4391474" cy="2862199"/>
          </a:xfrm>
          <a:prstGeom prst="rect">
            <a:avLst/>
          </a:prstGeom>
          <a:noFill/>
          <a:ln>
            <a:noFill/>
          </a:ln>
        </p:spPr>
      </p:pic>
      <p:pic>
        <p:nvPicPr>
          <p:cNvPr id="367" name="Google Shape;367;g31f3014e1bc_0_2"/>
          <p:cNvPicPr preferRelativeResize="0"/>
          <p:nvPr/>
        </p:nvPicPr>
        <p:blipFill>
          <a:blip r:embed="rId4">
            <a:alphaModFix/>
          </a:blip>
          <a:stretch>
            <a:fillRect/>
          </a:stretch>
        </p:blipFill>
        <p:spPr>
          <a:xfrm>
            <a:off x="304800" y="2318300"/>
            <a:ext cx="6219050" cy="1829132"/>
          </a:xfrm>
          <a:prstGeom prst="rect">
            <a:avLst/>
          </a:prstGeom>
          <a:noFill/>
          <a:ln>
            <a:noFill/>
          </a:ln>
        </p:spPr>
      </p:pic>
      <p:sp>
        <p:nvSpPr>
          <p:cNvPr id="368" name="Google Shape;368;g31f3014e1bc_0_2"/>
          <p:cNvSpPr txBox="1"/>
          <p:nvPr/>
        </p:nvSpPr>
        <p:spPr>
          <a:xfrm>
            <a:off x="9685575" y="5976138"/>
            <a:ext cx="23742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Natural Look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31c40433d66_0_395"/>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4" name="Google Shape;374;g31c40433d66_0_395"/>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5" name="Google Shape;375;g31c40433d66_0_395"/>
          <p:cNvSpPr txBox="1"/>
          <p:nvPr/>
        </p:nvSpPr>
        <p:spPr>
          <a:xfrm>
            <a:off x="176325" y="478200"/>
            <a:ext cx="12057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a:t>
            </a:r>
            <a:r>
              <a:rPr b="1" lang="en-US" sz="2800">
                <a:solidFill>
                  <a:schemeClr val="dk1"/>
                </a:solidFill>
                <a:latin typeface="Candara"/>
                <a:ea typeface="Candara"/>
                <a:cs typeface="Candara"/>
                <a:sym typeface="Candara"/>
              </a:rPr>
              <a:t>Spatial entropy-based global and local image contrast enhancement</a:t>
            </a:r>
            <a:endParaRPr b="1" sz="2800">
              <a:solidFill>
                <a:schemeClr val="dk1"/>
              </a:solidFill>
              <a:latin typeface="Candara"/>
              <a:ea typeface="Candara"/>
              <a:cs typeface="Candara"/>
              <a:sym typeface="Candara"/>
            </a:endParaRPr>
          </a:p>
        </p:txBody>
      </p:sp>
      <p:sp>
        <p:nvSpPr>
          <p:cNvPr id="376" name="Google Shape;376;g31c40433d66_0_395"/>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77" name="Google Shape;377;g31c40433d66_0_395"/>
          <p:cNvSpPr txBox="1"/>
          <p:nvPr/>
        </p:nvSpPr>
        <p:spPr>
          <a:xfrm>
            <a:off x="620575" y="1482275"/>
            <a:ext cx="1064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They argue that the real contrast of an image is determined by both its local and global contrasts.</a:t>
            </a:r>
            <a:endParaRPr sz="1600"/>
          </a:p>
        </p:txBody>
      </p:sp>
      <p:sp>
        <p:nvSpPr>
          <p:cNvPr id="378" name="Google Shape;378;g31c40433d66_0_395"/>
          <p:cNvSpPr txBox="1"/>
          <p:nvPr/>
        </p:nvSpPr>
        <p:spPr>
          <a:xfrm>
            <a:off x="1432075" y="2370825"/>
            <a:ext cx="104541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AutoNum type="arabicPeriod"/>
            </a:pPr>
            <a:r>
              <a:rPr b="1" lang="en-US" sz="1600"/>
              <a:t>Global Enhancement using </a:t>
            </a:r>
            <a:r>
              <a:rPr b="1" lang="en-US" sz="1600"/>
              <a:t>SECE</a:t>
            </a:r>
            <a:r>
              <a:rPr lang="en-US" sz="1600"/>
              <a:t>: The spatial distribution of a grey level is used to obtain a function which is further mapped to a uniform distribution to achieve contrast enhancement, preserving natural look.</a:t>
            </a:r>
            <a:endParaRPr sz="1600"/>
          </a:p>
        </p:txBody>
      </p:sp>
      <p:sp>
        <p:nvSpPr>
          <p:cNvPr id="379" name="Google Shape;379;g31c40433d66_0_395"/>
          <p:cNvSpPr txBox="1"/>
          <p:nvPr/>
        </p:nvSpPr>
        <p:spPr>
          <a:xfrm>
            <a:off x="1642250" y="5505475"/>
            <a:ext cx="7287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2.    </a:t>
            </a:r>
            <a:r>
              <a:rPr b="1" lang="en-US" sz="1600"/>
              <a:t>Local Enhancement using Weighting on low-band</a:t>
            </a:r>
            <a:r>
              <a:rPr lang="en-US" sz="1600"/>
              <a:t>: </a:t>
            </a:r>
            <a:r>
              <a:rPr lang="en-US" sz="1600"/>
              <a:t>By applying 2D-DCT in a block-wise manner, the local contrast is improved, </a:t>
            </a:r>
            <a:endParaRPr sz="1600"/>
          </a:p>
        </p:txBody>
      </p:sp>
      <p:pic>
        <p:nvPicPr>
          <p:cNvPr id="380" name="Google Shape;380;g31c40433d66_0_395"/>
          <p:cNvPicPr preferRelativeResize="0"/>
          <p:nvPr/>
        </p:nvPicPr>
        <p:blipFill>
          <a:blip r:embed="rId3">
            <a:alphaModFix/>
          </a:blip>
          <a:stretch>
            <a:fillRect/>
          </a:stretch>
        </p:blipFill>
        <p:spPr>
          <a:xfrm>
            <a:off x="1491475" y="3196400"/>
            <a:ext cx="9063881" cy="1898912"/>
          </a:xfrm>
          <a:prstGeom prst="rect">
            <a:avLst/>
          </a:prstGeom>
          <a:noFill/>
          <a:ln>
            <a:noFill/>
          </a:ln>
        </p:spPr>
      </p:pic>
      <p:sp>
        <p:nvSpPr>
          <p:cNvPr id="381" name="Google Shape;381;g31c40433d66_0_395"/>
          <p:cNvSpPr txBox="1"/>
          <p:nvPr/>
        </p:nvSpPr>
        <p:spPr>
          <a:xfrm>
            <a:off x="9685575" y="5254488"/>
            <a:ext cx="23742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Natural Look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31c40433d66_0_412"/>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g31c40433d66_0_412"/>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g31c40433d66_0_412"/>
          <p:cNvSpPr txBox="1"/>
          <p:nvPr/>
        </p:nvSpPr>
        <p:spPr>
          <a:xfrm>
            <a:off x="176325" y="478200"/>
            <a:ext cx="12057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Literature Review &gt; Research Gap</a:t>
            </a:r>
            <a:endParaRPr b="1" sz="2800">
              <a:solidFill>
                <a:schemeClr val="dk1"/>
              </a:solidFill>
              <a:latin typeface="Candara"/>
              <a:ea typeface="Candara"/>
              <a:cs typeface="Candara"/>
              <a:sym typeface="Candara"/>
            </a:endParaRPr>
          </a:p>
        </p:txBody>
      </p:sp>
      <p:sp>
        <p:nvSpPr>
          <p:cNvPr id="389" name="Google Shape;389;g31c40433d66_0_412"/>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90" name="Google Shape;390;g31c40433d66_0_412"/>
          <p:cNvSpPr txBox="1"/>
          <p:nvPr/>
        </p:nvSpPr>
        <p:spPr>
          <a:xfrm>
            <a:off x="1453050" y="4865925"/>
            <a:ext cx="9133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The proposed entropy curve-based contrast enhancement technique exploits the complete information associated with the grey level and is hence able to achieve better contrast without enhancing noise and artifacts in the resultant image.</a:t>
            </a:r>
            <a:endParaRPr sz="1600"/>
          </a:p>
        </p:txBody>
      </p:sp>
      <p:sp>
        <p:nvSpPr>
          <p:cNvPr id="391" name="Google Shape;391;g31c40433d66_0_412"/>
          <p:cNvSpPr txBox="1"/>
          <p:nvPr/>
        </p:nvSpPr>
        <p:spPr>
          <a:xfrm>
            <a:off x="1179300" y="2471963"/>
            <a:ext cx="98334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US" sz="1600"/>
              <a:t>Preserving complete information of image during contrast enhancement</a:t>
            </a:r>
            <a:endParaRPr sz="1600"/>
          </a:p>
          <a:p>
            <a:pPr indent="-330200" lvl="0" marL="457200" rtl="0" algn="l">
              <a:spcBef>
                <a:spcPts val="0"/>
              </a:spcBef>
              <a:spcAft>
                <a:spcPts val="0"/>
              </a:spcAft>
              <a:buSzPts val="1600"/>
              <a:buChar char="-"/>
            </a:pPr>
            <a:r>
              <a:rPr lang="en-US" sz="1600"/>
              <a:t>A better representation of grey pixels so that they contain more information (local and global)</a:t>
            </a:r>
            <a:endParaRPr sz="1600"/>
          </a:p>
          <a:p>
            <a:pPr indent="-330200" lvl="0" marL="457200" rtl="0" algn="l">
              <a:spcBef>
                <a:spcPts val="0"/>
              </a:spcBef>
              <a:spcAft>
                <a:spcPts val="0"/>
              </a:spcAft>
              <a:buSzPts val="1600"/>
              <a:buChar char="-"/>
            </a:pPr>
            <a:r>
              <a:rPr lang="en-US" sz="1600"/>
              <a:t>Lightweight approach</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31c40433d66_0_26"/>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 name="Google Shape;397;g31c40433d66_0_26"/>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 name="Google Shape;398;g31c40433d66_0_26"/>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Methodology</a:t>
            </a:r>
            <a:endParaRPr b="1" i="0" sz="2800" u="none" cap="none" strike="noStrike">
              <a:solidFill>
                <a:schemeClr val="dk1"/>
              </a:solidFill>
              <a:latin typeface="Candara"/>
              <a:ea typeface="Candara"/>
              <a:cs typeface="Candara"/>
              <a:sym typeface="Candara"/>
            </a:endParaRPr>
          </a:p>
        </p:txBody>
      </p:sp>
      <p:sp>
        <p:nvSpPr>
          <p:cNvPr id="399" name="Google Shape;399;g31c40433d66_0_26"/>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00" name="Google Shape;400;g31c40433d66_0_26"/>
          <p:cNvPicPr preferRelativeResize="0"/>
          <p:nvPr/>
        </p:nvPicPr>
        <p:blipFill>
          <a:blip r:embed="rId3">
            <a:alphaModFix/>
          </a:blip>
          <a:stretch>
            <a:fillRect/>
          </a:stretch>
        </p:blipFill>
        <p:spPr>
          <a:xfrm>
            <a:off x="4766825" y="1169700"/>
            <a:ext cx="1571561" cy="4978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31cde71a523_0_20"/>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6" name="Google Shape;406;g31cde71a523_0_20"/>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g31cde71a523_0_20"/>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Methodology &gt; Entropy Curve</a:t>
            </a:r>
            <a:endParaRPr b="1" i="0" sz="2800" u="none" cap="none" strike="noStrike">
              <a:solidFill>
                <a:schemeClr val="dk1"/>
              </a:solidFill>
              <a:latin typeface="Candara"/>
              <a:ea typeface="Candara"/>
              <a:cs typeface="Candara"/>
              <a:sym typeface="Candara"/>
            </a:endParaRPr>
          </a:p>
        </p:txBody>
      </p:sp>
      <p:sp>
        <p:nvSpPr>
          <p:cNvPr id="408" name="Google Shape;408;g31cde71a523_0_20"/>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09" name="Google Shape;409;g31cde71a523_0_20"/>
          <p:cNvSpPr txBox="1"/>
          <p:nvPr/>
        </p:nvSpPr>
        <p:spPr>
          <a:xfrm>
            <a:off x="560275" y="1113825"/>
            <a:ext cx="11423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E</a:t>
            </a:r>
            <a:r>
              <a:rPr baseline="-25000" lang="en-US" sz="1600"/>
              <a:t>i</a:t>
            </a:r>
            <a:r>
              <a:rPr lang="en-US" sz="1600"/>
              <a:t> is the information associated with the ith grey level. In order to obtain the entropy curve, we plot E</a:t>
            </a:r>
            <a:r>
              <a:rPr baseline="-25000" lang="en-US" sz="1600"/>
              <a:t>i</a:t>
            </a:r>
            <a:r>
              <a:rPr lang="en-US" sz="1600"/>
              <a:t> values against the ith grey level.</a:t>
            </a:r>
            <a:endParaRPr sz="1600"/>
          </a:p>
        </p:txBody>
      </p:sp>
      <p:pic>
        <p:nvPicPr>
          <p:cNvPr id="410" name="Google Shape;410;g31cde71a523_0_20"/>
          <p:cNvPicPr preferRelativeResize="0"/>
          <p:nvPr/>
        </p:nvPicPr>
        <p:blipFill>
          <a:blip r:embed="rId3">
            <a:alphaModFix/>
          </a:blip>
          <a:stretch>
            <a:fillRect/>
          </a:stretch>
        </p:blipFill>
        <p:spPr>
          <a:xfrm>
            <a:off x="2539175" y="1903350"/>
            <a:ext cx="6923332" cy="3178925"/>
          </a:xfrm>
          <a:prstGeom prst="rect">
            <a:avLst/>
          </a:prstGeom>
          <a:noFill/>
          <a:ln>
            <a:noFill/>
          </a:ln>
        </p:spPr>
      </p:pic>
      <p:sp>
        <p:nvSpPr>
          <p:cNvPr id="411" name="Google Shape;411;g31cde71a523_0_20"/>
          <p:cNvSpPr txBox="1"/>
          <p:nvPr/>
        </p:nvSpPr>
        <p:spPr>
          <a:xfrm>
            <a:off x="481125" y="5312413"/>
            <a:ext cx="1142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P(X) represents the probability that a pixel take the grey-level X.</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31cde71a523_0_32"/>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7" name="Google Shape;417;g31cde71a523_0_32"/>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8" name="Google Shape;418;g31cde71a523_0_32"/>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Methodology &gt; Entropy Curve</a:t>
            </a:r>
            <a:endParaRPr b="1" i="0" sz="2800" u="none" cap="none" strike="noStrike">
              <a:solidFill>
                <a:schemeClr val="dk1"/>
              </a:solidFill>
              <a:latin typeface="Candara"/>
              <a:ea typeface="Candara"/>
              <a:cs typeface="Candara"/>
              <a:sym typeface="Candara"/>
            </a:endParaRPr>
          </a:p>
        </p:txBody>
      </p:sp>
      <p:sp>
        <p:nvSpPr>
          <p:cNvPr id="419" name="Google Shape;419;g31cde71a523_0_32"/>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20" name="Google Shape;420;g31cde71a523_0_32"/>
          <p:cNvSpPr txBox="1"/>
          <p:nvPr/>
        </p:nvSpPr>
        <p:spPr>
          <a:xfrm>
            <a:off x="560275" y="1113825"/>
            <a:ext cx="11423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E i is the information associated with the ith grey level. In order to obtain the entropy curve, we plot E i values against the ith grey level.</a:t>
            </a:r>
            <a:endParaRPr sz="1600"/>
          </a:p>
        </p:txBody>
      </p:sp>
      <p:pic>
        <p:nvPicPr>
          <p:cNvPr id="421" name="Google Shape;421;g31cde71a523_0_32"/>
          <p:cNvPicPr preferRelativeResize="0"/>
          <p:nvPr/>
        </p:nvPicPr>
        <p:blipFill>
          <a:blip r:embed="rId3">
            <a:alphaModFix/>
          </a:blip>
          <a:stretch>
            <a:fillRect/>
          </a:stretch>
        </p:blipFill>
        <p:spPr>
          <a:xfrm>
            <a:off x="1091200" y="2695225"/>
            <a:ext cx="4314825" cy="1981200"/>
          </a:xfrm>
          <a:prstGeom prst="rect">
            <a:avLst/>
          </a:prstGeom>
          <a:noFill/>
          <a:ln>
            <a:noFill/>
          </a:ln>
        </p:spPr>
      </p:pic>
      <p:pic>
        <p:nvPicPr>
          <p:cNvPr id="422" name="Google Shape;422;g31cde71a523_0_32"/>
          <p:cNvPicPr preferRelativeResize="0"/>
          <p:nvPr/>
        </p:nvPicPr>
        <p:blipFill>
          <a:blip r:embed="rId4">
            <a:alphaModFix/>
          </a:blip>
          <a:stretch>
            <a:fillRect/>
          </a:stretch>
        </p:blipFill>
        <p:spPr>
          <a:xfrm>
            <a:off x="7865650" y="3208409"/>
            <a:ext cx="4118025" cy="1024116"/>
          </a:xfrm>
          <a:prstGeom prst="rect">
            <a:avLst/>
          </a:prstGeom>
          <a:noFill/>
          <a:ln>
            <a:noFill/>
          </a:ln>
        </p:spPr>
      </p:pic>
      <p:sp>
        <p:nvSpPr>
          <p:cNvPr id="423" name="Google Shape;423;g31cde71a523_0_32"/>
          <p:cNvSpPr/>
          <p:nvPr/>
        </p:nvSpPr>
        <p:spPr>
          <a:xfrm>
            <a:off x="6364725" y="3503275"/>
            <a:ext cx="906900" cy="36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4" name="Google Shape;424;g31cde71a523_0_32"/>
          <p:cNvSpPr txBox="1"/>
          <p:nvPr/>
        </p:nvSpPr>
        <p:spPr>
          <a:xfrm>
            <a:off x="460500" y="4994163"/>
            <a:ext cx="1142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P(X) represents the probability that a pixel take the grey-level X.</a:t>
            </a:r>
            <a:endParaRPr sz="1600"/>
          </a:p>
        </p:txBody>
      </p:sp>
      <p:pic>
        <p:nvPicPr>
          <p:cNvPr id="425" name="Google Shape;425;g31cde71a523_0_32"/>
          <p:cNvPicPr preferRelativeResize="0"/>
          <p:nvPr/>
        </p:nvPicPr>
        <p:blipFill>
          <a:blip r:embed="rId5">
            <a:alphaModFix/>
          </a:blip>
          <a:stretch>
            <a:fillRect/>
          </a:stretch>
        </p:blipFill>
        <p:spPr>
          <a:xfrm>
            <a:off x="8583978" y="4444549"/>
            <a:ext cx="2027968" cy="2128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1ad6b00096_0_9"/>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g31ad6b00096_0_9"/>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 name="Google Shape;105;g31ad6b00096_0_9"/>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Introduction</a:t>
            </a:r>
            <a:endParaRPr b="1" i="0" sz="2800" u="none" cap="none" strike="noStrike">
              <a:solidFill>
                <a:schemeClr val="dk1"/>
              </a:solidFill>
              <a:latin typeface="Candara"/>
              <a:ea typeface="Candara"/>
              <a:cs typeface="Candara"/>
              <a:sym typeface="Candara"/>
            </a:endParaRPr>
          </a:p>
        </p:txBody>
      </p:sp>
      <p:sp>
        <p:nvSpPr>
          <p:cNvPr id="106" name="Google Shape;106;g31ad6b00096_0_9"/>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07" name="Google Shape;107;g31ad6b00096_0_9"/>
          <p:cNvSpPr txBox="1"/>
          <p:nvPr/>
        </p:nvSpPr>
        <p:spPr>
          <a:xfrm>
            <a:off x="1224350" y="4670475"/>
            <a:ext cx="47895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Journal: </a:t>
            </a:r>
            <a:r>
              <a:rPr lang="en-US" sz="1800" u="sng">
                <a:solidFill>
                  <a:schemeClr val="hlink"/>
                </a:solidFill>
                <a:latin typeface="Calibri"/>
                <a:ea typeface="Calibri"/>
                <a:cs typeface="Calibri"/>
                <a:sym typeface="Calibri"/>
                <a:hlinkClick r:id="rId3"/>
              </a:rPr>
              <a:t>Signal, Image and Video Processing</a:t>
            </a:r>
            <a:r>
              <a:rPr lang="en-US" sz="1800">
                <a:solidFill>
                  <a:schemeClr val="dk1"/>
                </a:solidFill>
                <a:latin typeface="Calibri"/>
                <a:ea typeface="Calibri"/>
                <a:cs typeface="Calibri"/>
                <a:sym typeface="Calibri"/>
              </a:rPr>
              <a:t>, Q2</a:t>
            </a:r>
            <a:endParaRPr sz="1800">
              <a:solidFill>
                <a:schemeClr val="dk1"/>
              </a:solidFill>
              <a:latin typeface="Calibri"/>
              <a:ea typeface="Calibri"/>
              <a:cs typeface="Calibri"/>
              <a:sym typeface="Calibri"/>
            </a:endParaRPr>
          </a:p>
        </p:txBody>
      </p:sp>
      <p:pic>
        <p:nvPicPr>
          <p:cNvPr id="108" name="Google Shape;108;g31ad6b00096_0_9"/>
          <p:cNvPicPr preferRelativeResize="0"/>
          <p:nvPr/>
        </p:nvPicPr>
        <p:blipFill>
          <a:blip r:embed="rId4">
            <a:alphaModFix/>
          </a:blip>
          <a:stretch>
            <a:fillRect/>
          </a:stretch>
        </p:blipFill>
        <p:spPr>
          <a:xfrm>
            <a:off x="1534950" y="2215650"/>
            <a:ext cx="3991542" cy="2383575"/>
          </a:xfrm>
          <a:prstGeom prst="rect">
            <a:avLst/>
          </a:prstGeom>
          <a:noFill/>
          <a:ln>
            <a:noFill/>
          </a:ln>
        </p:spPr>
      </p:pic>
      <p:sp>
        <p:nvSpPr>
          <p:cNvPr id="109" name="Google Shape;109;g31ad6b00096_0_9"/>
          <p:cNvSpPr txBox="1"/>
          <p:nvPr/>
        </p:nvSpPr>
        <p:spPr>
          <a:xfrm>
            <a:off x="6467825" y="4827825"/>
            <a:ext cx="4789500" cy="5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From: IIITDM Jabalpur, Nov 2023</a:t>
            </a:r>
            <a:endParaRPr sz="1800"/>
          </a:p>
        </p:txBody>
      </p:sp>
      <p:pic>
        <p:nvPicPr>
          <p:cNvPr id="110" name="Google Shape;110;g31ad6b00096_0_9"/>
          <p:cNvPicPr preferRelativeResize="0"/>
          <p:nvPr/>
        </p:nvPicPr>
        <p:blipFill>
          <a:blip r:embed="rId5">
            <a:alphaModFix/>
          </a:blip>
          <a:stretch>
            <a:fillRect/>
          </a:stretch>
        </p:blipFill>
        <p:spPr>
          <a:xfrm>
            <a:off x="7194767" y="1534800"/>
            <a:ext cx="3293024" cy="32930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31cde71a523_0_44"/>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g31cde71a523_0_44"/>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g31cde71a523_0_44"/>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Methodology &gt; Clipped Entropy Curve</a:t>
            </a:r>
            <a:endParaRPr b="1" i="0" sz="2800" u="none" cap="none" strike="noStrike">
              <a:solidFill>
                <a:schemeClr val="dk1"/>
              </a:solidFill>
              <a:latin typeface="Candara"/>
              <a:ea typeface="Candara"/>
              <a:cs typeface="Candara"/>
              <a:sym typeface="Candara"/>
            </a:endParaRPr>
          </a:p>
        </p:txBody>
      </p:sp>
      <p:sp>
        <p:nvSpPr>
          <p:cNvPr id="433" name="Google Shape;433;g31cde71a523_0_44"/>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34" name="Google Shape;434;g31cde71a523_0_44"/>
          <p:cNvPicPr preferRelativeResize="0"/>
          <p:nvPr/>
        </p:nvPicPr>
        <p:blipFill>
          <a:blip r:embed="rId3">
            <a:alphaModFix/>
          </a:blip>
          <a:stretch>
            <a:fillRect/>
          </a:stretch>
        </p:blipFill>
        <p:spPr>
          <a:xfrm>
            <a:off x="3999875" y="4506300"/>
            <a:ext cx="5078650" cy="1032475"/>
          </a:xfrm>
          <a:prstGeom prst="rect">
            <a:avLst/>
          </a:prstGeom>
          <a:noFill/>
          <a:ln>
            <a:noFill/>
          </a:ln>
        </p:spPr>
      </p:pic>
      <p:sp>
        <p:nvSpPr>
          <p:cNvPr id="435" name="Google Shape;435;g31cde71a523_0_44"/>
          <p:cNvSpPr txBox="1"/>
          <p:nvPr/>
        </p:nvSpPr>
        <p:spPr>
          <a:xfrm>
            <a:off x="481125" y="1146025"/>
            <a:ext cx="11229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To Control the enhancement level at extreme grey levels (dark or bright regions) we use the clipping criteria in the entropy curve.</a:t>
            </a:r>
            <a:endParaRPr sz="1600"/>
          </a:p>
        </p:txBody>
      </p:sp>
      <p:sp>
        <p:nvSpPr>
          <p:cNvPr id="436" name="Google Shape;436;g31cde71a523_0_44"/>
          <p:cNvSpPr/>
          <p:nvPr/>
        </p:nvSpPr>
        <p:spPr>
          <a:xfrm>
            <a:off x="4329825" y="4343925"/>
            <a:ext cx="604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37" name="Google Shape;437;g31cde71a523_0_44"/>
          <p:cNvPicPr preferRelativeResize="0"/>
          <p:nvPr/>
        </p:nvPicPr>
        <p:blipFill>
          <a:blip r:embed="rId4">
            <a:alphaModFix/>
          </a:blip>
          <a:stretch>
            <a:fillRect/>
          </a:stretch>
        </p:blipFill>
        <p:spPr>
          <a:xfrm>
            <a:off x="3817042" y="2385550"/>
            <a:ext cx="4558058" cy="1671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1cde71a523_0_59"/>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3" name="Google Shape;443;g31cde71a523_0_59"/>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4" name="Google Shape;444;g31cde71a523_0_59"/>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Methodology &gt; Division in Sub-Entropy Curve</a:t>
            </a:r>
            <a:endParaRPr b="1" i="0" sz="2800" u="none" cap="none" strike="noStrike">
              <a:solidFill>
                <a:schemeClr val="dk1"/>
              </a:solidFill>
              <a:latin typeface="Candara"/>
              <a:ea typeface="Candara"/>
              <a:cs typeface="Candara"/>
              <a:sym typeface="Candara"/>
            </a:endParaRPr>
          </a:p>
        </p:txBody>
      </p:sp>
      <p:sp>
        <p:nvSpPr>
          <p:cNvPr id="445" name="Google Shape;445;g31cde71a523_0_59"/>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46" name="Google Shape;446;g31cde71a523_0_59"/>
          <p:cNvPicPr preferRelativeResize="0"/>
          <p:nvPr/>
        </p:nvPicPr>
        <p:blipFill>
          <a:blip r:embed="rId3">
            <a:alphaModFix/>
          </a:blip>
          <a:stretch>
            <a:fillRect/>
          </a:stretch>
        </p:blipFill>
        <p:spPr>
          <a:xfrm>
            <a:off x="3368588" y="2415325"/>
            <a:ext cx="5454825" cy="1108950"/>
          </a:xfrm>
          <a:prstGeom prst="rect">
            <a:avLst/>
          </a:prstGeom>
          <a:noFill/>
          <a:ln>
            <a:noFill/>
          </a:ln>
        </p:spPr>
      </p:pic>
      <p:pic>
        <p:nvPicPr>
          <p:cNvPr id="447" name="Google Shape;447;g31cde71a523_0_59"/>
          <p:cNvPicPr preferRelativeResize="0"/>
          <p:nvPr/>
        </p:nvPicPr>
        <p:blipFill>
          <a:blip r:embed="rId4">
            <a:alphaModFix/>
          </a:blip>
          <a:stretch>
            <a:fillRect/>
          </a:stretch>
        </p:blipFill>
        <p:spPr>
          <a:xfrm>
            <a:off x="2400200" y="4247125"/>
            <a:ext cx="6715062" cy="1365150"/>
          </a:xfrm>
          <a:prstGeom prst="rect">
            <a:avLst/>
          </a:prstGeom>
          <a:noFill/>
          <a:ln>
            <a:noFill/>
          </a:ln>
        </p:spPr>
      </p:pic>
      <p:sp>
        <p:nvSpPr>
          <p:cNvPr id="448" name="Google Shape;448;g31cde71a523_0_59"/>
          <p:cNvSpPr txBox="1"/>
          <p:nvPr/>
        </p:nvSpPr>
        <p:spPr>
          <a:xfrm>
            <a:off x="481125" y="1146025"/>
            <a:ext cx="11229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To Control the enhancement level at extreme grey levels (dark or bright regions) we use the clipping criteria in the entropy curve.</a:t>
            </a:r>
            <a:endParaRPr sz="1600"/>
          </a:p>
        </p:txBody>
      </p:sp>
      <p:sp>
        <p:nvSpPr>
          <p:cNvPr id="449" name="Google Shape;449;g31cde71a523_0_59"/>
          <p:cNvSpPr/>
          <p:nvPr/>
        </p:nvSpPr>
        <p:spPr>
          <a:xfrm>
            <a:off x="3803800" y="2309650"/>
            <a:ext cx="604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31cfd665b28_0_92"/>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5" name="Google Shape;455;g31cfd665b28_0_92"/>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 name="Google Shape;456;g31cfd665b28_0_92"/>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Methodology &gt; Division in Sub-Entropy Curve</a:t>
            </a:r>
            <a:endParaRPr b="1" i="0" sz="2800" u="none" cap="none" strike="noStrike">
              <a:solidFill>
                <a:schemeClr val="dk1"/>
              </a:solidFill>
              <a:latin typeface="Candara"/>
              <a:ea typeface="Candara"/>
              <a:cs typeface="Candara"/>
              <a:sym typeface="Candara"/>
            </a:endParaRPr>
          </a:p>
        </p:txBody>
      </p:sp>
      <p:sp>
        <p:nvSpPr>
          <p:cNvPr id="457" name="Google Shape;457;g31cfd665b28_0_92"/>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58" name="Google Shape;458;g31cfd665b28_0_92"/>
          <p:cNvPicPr preferRelativeResize="0"/>
          <p:nvPr/>
        </p:nvPicPr>
        <p:blipFill>
          <a:blip r:embed="rId3">
            <a:alphaModFix/>
          </a:blip>
          <a:stretch>
            <a:fillRect/>
          </a:stretch>
        </p:blipFill>
        <p:spPr>
          <a:xfrm>
            <a:off x="1463875" y="2742175"/>
            <a:ext cx="3467100" cy="704850"/>
          </a:xfrm>
          <a:prstGeom prst="rect">
            <a:avLst/>
          </a:prstGeom>
          <a:noFill/>
          <a:ln>
            <a:noFill/>
          </a:ln>
        </p:spPr>
      </p:pic>
      <p:pic>
        <p:nvPicPr>
          <p:cNvPr id="459" name="Google Shape;459;g31cfd665b28_0_92"/>
          <p:cNvPicPr preferRelativeResize="0"/>
          <p:nvPr/>
        </p:nvPicPr>
        <p:blipFill>
          <a:blip r:embed="rId4">
            <a:alphaModFix/>
          </a:blip>
          <a:stretch>
            <a:fillRect/>
          </a:stretch>
        </p:blipFill>
        <p:spPr>
          <a:xfrm>
            <a:off x="1018350" y="4013125"/>
            <a:ext cx="3467100" cy="704850"/>
          </a:xfrm>
          <a:prstGeom prst="rect">
            <a:avLst/>
          </a:prstGeom>
          <a:noFill/>
          <a:ln>
            <a:noFill/>
          </a:ln>
        </p:spPr>
      </p:pic>
      <p:pic>
        <p:nvPicPr>
          <p:cNvPr id="460" name="Google Shape;460;g31cfd665b28_0_92"/>
          <p:cNvPicPr preferRelativeResize="0"/>
          <p:nvPr/>
        </p:nvPicPr>
        <p:blipFill>
          <a:blip r:embed="rId5">
            <a:alphaModFix/>
          </a:blip>
          <a:stretch>
            <a:fillRect/>
          </a:stretch>
        </p:blipFill>
        <p:spPr>
          <a:xfrm>
            <a:off x="6735008" y="2503983"/>
            <a:ext cx="4656817" cy="1444100"/>
          </a:xfrm>
          <a:prstGeom prst="rect">
            <a:avLst/>
          </a:prstGeom>
          <a:noFill/>
          <a:ln>
            <a:noFill/>
          </a:ln>
        </p:spPr>
      </p:pic>
      <p:sp>
        <p:nvSpPr>
          <p:cNvPr id="461" name="Google Shape;461;g31cfd665b28_0_92"/>
          <p:cNvSpPr txBox="1"/>
          <p:nvPr/>
        </p:nvSpPr>
        <p:spPr>
          <a:xfrm>
            <a:off x="481125" y="1146025"/>
            <a:ext cx="11229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To Control the enhancement level at extreme grey levels (dark or bright regions) we use the clipping criteria in the entropy curve.</a:t>
            </a:r>
            <a:endParaRPr sz="1600"/>
          </a:p>
        </p:txBody>
      </p:sp>
      <p:pic>
        <p:nvPicPr>
          <p:cNvPr id="462" name="Google Shape;462;g31cfd665b28_0_92"/>
          <p:cNvPicPr preferRelativeResize="0"/>
          <p:nvPr/>
        </p:nvPicPr>
        <p:blipFill>
          <a:blip r:embed="rId6">
            <a:alphaModFix/>
          </a:blip>
          <a:stretch>
            <a:fillRect/>
          </a:stretch>
        </p:blipFill>
        <p:spPr>
          <a:xfrm>
            <a:off x="6319425" y="4146075"/>
            <a:ext cx="5629976" cy="866150"/>
          </a:xfrm>
          <a:prstGeom prst="rect">
            <a:avLst/>
          </a:prstGeom>
          <a:noFill/>
          <a:ln>
            <a:noFill/>
          </a:ln>
        </p:spPr>
      </p:pic>
      <p:sp>
        <p:nvSpPr>
          <p:cNvPr id="463" name="Google Shape;463;g31cfd665b28_0_92"/>
          <p:cNvSpPr/>
          <p:nvPr/>
        </p:nvSpPr>
        <p:spPr>
          <a:xfrm>
            <a:off x="1209300" y="1823125"/>
            <a:ext cx="604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4" name="Google Shape;464;g31cfd665b28_0_92"/>
          <p:cNvSpPr/>
          <p:nvPr/>
        </p:nvSpPr>
        <p:spPr>
          <a:xfrm>
            <a:off x="5142000" y="3722375"/>
            <a:ext cx="6048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5" name="Google Shape;465;g31cfd665b28_0_92"/>
          <p:cNvSpPr/>
          <p:nvPr/>
        </p:nvSpPr>
        <p:spPr>
          <a:xfrm>
            <a:off x="1624600" y="2427775"/>
            <a:ext cx="604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31c40433d66_0_450"/>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 name="Google Shape;471;g31c40433d66_0_450"/>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2" name="Google Shape;472;g31c40433d66_0_450"/>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Methodology &gt; </a:t>
            </a:r>
            <a:r>
              <a:rPr b="1" lang="en-US" sz="2800">
                <a:solidFill>
                  <a:schemeClr val="dk1"/>
                </a:solidFill>
                <a:latin typeface="Candara"/>
                <a:ea typeface="Candara"/>
                <a:cs typeface="Candara"/>
                <a:sym typeface="Candara"/>
              </a:rPr>
              <a:t>Division in Sub-Entropy Curve</a:t>
            </a:r>
            <a:endParaRPr b="1" i="0" sz="2800" u="none" cap="none" strike="noStrike">
              <a:solidFill>
                <a:schemeClr val="dk1"/>
              </a:solidFill>
              <a:latin typeface="Candara"/>
              <a:ea typeface="Candara"/>
              <a:cs typeface="Candara"/>
              <a:sym typeface="Candara"/>
            </a:endParaRPr>
          </a:p>
        </p:txBody>
      </p:sp>
      <p:sp>
        <p:nvSpPr>
          <p:cNvPr id="473" name="Google Shape;473;g31c40433d66_0_450"/>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74" name="Google Shape;474;g31c40433d66_0_450"/>
          <p:cNvSpPr txBox="1"/>
          <p:nvPr/>
        </p:nvSpPr>
        <p:spPr>
          <a:xfrm>
            <a:off x="560288" y="5313138"/>
            <a:ext cx="11423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600"/>
              <a:t>L</a:t>
            </a:r>
            <a:r>
              <a:rPr baseline="-25000" lang="en-US" sz="1600"/>
              <a:t>m</a:t>
            </a:r>
            <a:r>
              <a:rPr lang="en-US" sz="1600"/>
              <a:t> and L</a:t>
            </a:r>
            <a:r>
              <a:rPr baseline="-25000" lang="en-US" sz="1600"/>
              <a:t>M</a:t>
            </a:r>
            <a:r>
              <a:rPr lang="en-US" sz="1600"/>
              <a:t> represent grey levels corresponding to minimum and maximum entropy levels of the clipped entropy</a:t>
            </a:r>
            <a:endParaRPr sz="1600"/>
          </a:p>
          <a:p>
            <a:pPr indent="0" lvl="0" marL="0" rtl="0" algn="l">
              <a:spcBef>
                <a:spcPts val="0"/>
              </a:spcBef>
              <a:spcAft>
                <a:spcPts val="0"/>
              </a:spcAft>
              <a:buClr>
                <a:schemeClr val="dk1"/>
              </a:buClr>
              <a:buSzPts val="1100"/>
              <a:buFont typeface="Arial"/>
              <a:buNone/>
            </a:pPr>
            <a:r>
              <a:rPr lang="en-US" sz="1600"/>
              <a:t>curve (E), respectively.  The entropy curve is divided into </a:t>
            </a:r>
            <a:r>
              <a:rPr b="1" lang="en-US" sz="1600"/>
              <a:t>threes sub-regions</a:t>
            </a:r>
            <a:r>
              <a:rPr lang="en-US" sz="1600"/>
              <a:t> based on these two values.</a:t>
            </a:r>
            <a:endParaRPr sz="1600"/>
          </a:p>
        </p:txBody>
      </p:sp>
      <p:pic>
        <p:nvPicPr>
          <p:cNvPr id="475" name="Google Shape;475;g31c40433d66_0_450"/>
          <p:cNvPicPr preferRelativeResize="0"/>
          <p:nvPr/>
        </p:nvPicPr>
        <p:blipFill>
          <a:blip r:embed="rId3">
            <a:alphaModFix/>
          </a:blip>
          <a:stretch>
            <a:fillRect/>
          </a:stretch>
        </p:blipFill>
        <p:spPr>
          <a:xfrm>
            <a:off x="920400" y="2027125"/>
            <a:ext cx="3467100" cy="704850"/>
          </a:xfrm>
          <a:prstGeom prst="rect">
            <a:avLst/>
          </a:prstGeom>
          <a:noFill/>
          <a:ln>
            <a:noFill/>
          </a:ln>
        </p:spPr>
      </p:pic>
      <p:pic>
        <p:nvPicPr>
          <p:cNvPr id="476" name="Google Shape;476;g31c40433d66_0_450"/>
          <p:cNvPicPr preferRelativeResize="0"/>
          <p:nvPr/>
        </p:nvPicPr>
        <p:blipFill>
          <a:blip r:embed="rId4">
            <a:alphaModFix/>
          </a:blip>
          <a:stretch>
            <a:fillRect/>
          </a:stretch>
        </p:blipFill>
        <p:spPr>
          <a:xfrm>
            <a:off x="474875" y="3298075"/>
            <a:ext cx="3467100" cy="704850"/>
          </a:xfrm>
          <a:prstGeom prst="rect">
            <a:avLst/>
          </a:prstGeom>
          <a:noFill/>
          <a:ln>
            <a:noFill/>
          </a:ln>
        </p:spPr>
      </p:pic>
      <p:pic>
        <p:nvPicPr>
          <p:cNvPr id="477" name="Google Shape;477;g31c40433d66_0_450"/>
          <p:cNvPicPr preferRelativeResize="0"/>
          <p:nvPr/>
        </p:nvPicPr>
        <p:blipFill>
          <a:blip r:embed="rId5">
            <a:alphaModFix/>
          </a:blip>
          <a:stretch>
            <a:fillRect/>
          </a:stretch>
        </p:blipFill>
        <p:spPr>
          <a:xfrm>
            <a:off x="4905138" y="2807150"/>
            <a:ext cx="2733675" cy="847725"/>
          </a:xfrm>
          <a:prstGeom prst="rect">
            <a:avLst/>
          </a:prstGeom>
          <a:noFill/>
          <a:ln>
            <a:noFill/>
          </a:ln>
        </p:spPr>
      </p:pic>
      <p:pic>
        <p:nvPicPr>
          <p:cNvPr id="478" name="Google Shape;478;g31c40433d66_0_450"/>
          <p:cNvPicPr preferRelativeResize="0"/>
          <p:nvPr/>
        </p:nvPicPr>
        <p:blipFill>
          <a:blip r:embed="rId6">
            <a:alphaModFix/>
          </a:blip>
          <a:stretch>
            <a:fillRect/>
          </a:stretch>
        </p:blipFill>
        <p:spPr>
          <a:xfrm>
            <a:off x="8830175" y="2379338"/>
            <a:ext cx="5060512" cy="1569288"/>
          </a:xfrm>
          <a:prstGeom prst="rect">
            <a:avLst/>
          </a:prstGeom>
          <a:noFill/>
          <a:ln>
            <a:noFill/>
          </a:ln>
        </p:spPr>
      </p:pic>
      <p:sp>
        <p:nvSpPr>
          <p:cNvPr id="479" name="Google Shape;479;g31c40433d66_0_450"/>
          <p:cNvSpPr txBox="1"/>
          <p:nvPr/>
        </p:nvSpPr>
        <p:spPr>
          <a:xfrm>
            <a:off x="481125" y="1146025"/>
            <a:ext cx="11229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To Control the enhancement level at extreme grey levels (dark or bright regions) we use the clipping criteria in the entropy curve.</a:t>
            </a:r>
            <a:endParaRPr sz="1600"/>
          </a:p>
        </p:txBody>
      </p:sp>
      <p:pic>
        <p:nvPicPr>
          <p:cNvPr id="480" name="Google Shape;480;g31c40433d66_0_450"/>
          <p:cNvPicPr preferRelativeResize="0"/>
          <p:nvPr/>
        </p:nvPicPr>
        <p:blipFill>
          <a:blip r:embed="rId7">
            <a:alphaModFix/>
          </a:blip>
          <a:stretch>
            <a:fillRect/>
          </a:stretch>
        </p:blipFill>
        <p:spPr>
          <a:xfrm>
            <a:off x="4565775" y="4005288"/>
            <a:ext cx="3962400" cy="609600"/>
          </a:xfrm>
          <a:prstGeom prst="rect">
            <a:avLst/>
          </a:prstGeom>
          <a:noFill/>
          <a:ln>
            <a:noFill/>
          </a:ln>
        </p:spPr>
      </p:pic>
      <p:sp>
        <p:nvSpPr>
          <p:cNvPr id="481" name="Google Shape;481;g31c40433d66_0_450"/>
          <p:cNvSpPr/>
          <p:nvPr/>
        </p:nvSpPr>
        <p:spPr>
          <a:xfrm>
            <a:off x="1066100" y="1823125"/>
            <a:ext cx="604800" cy="52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2" name="Google Shape;482;g31c40433d66_0_450"/>
          <p:cNvSpPr/>
          <p:nvPr/>
        </p:nvSpPr>
        <p:spPr>
          <a:xfrm>
            <a:off x="3834750" y="3039150"/>
            <a:ext cx="731100" cy="36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3" name="Google Shape;483;g31c40433d66_0_450"/>
          <p:cNvSpPr/>
          <p:nvPr/>
        </p:nvSpPr>
        <p:spPr>
          <a:xfrm>
            <a:off x="7978125" y="3039150"/>
            <a:ext cx="731100" cy="36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31cde71a523_0_87"/>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9" name="Google Shape;489;g31cde71a523_0_87"/>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0" name="Google Shape;490;g31cde71a523_0_87"/>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Methodology &gt; Division in Sub-Entropy Curve</a:t>
            </a:r>
            <a:endParaRPr b="1" i="0" sz="2800" u="none" cap="none" strike="noStrike">
              <a:solidFill>
                <a:schemeClr val="dk1"/>
              </a:solidFill>
              <a:latin typeface="Candara"/>
              <a:ea typeface="Candara"/>
              <a:cs typeface="Candara"/>
              <a:sym typeface="Candara"/>
            </a:endParaRPr>
          </a:p>
        </p:txBody>
      </p:sp>
      <p:sp>
        <p:nvSpPr>
          <p:cNvPr id="491" name="Google Shape;491;g31cde71a523_0_87"/>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92" name="Google Shape;492;g31cde71a523_0_87"/>
          <p:cNvSpPr txBox="1"/>
          <p:nvPr/>
        </p:nvSpPr>
        <p:spPr>
          <a:xfrm>
            <a:off x="481125" y="1146025"/>
            <a:ext cx="11229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To Control the enhancement level at extreme grey levels (dark or bright regions) we use the clipping criteria in the entropy curve.</a:t>
            </a:r>
            <a:endParaRPr sz="1600"/>
          </a:p>
        </p:txBody>
      </p:sp>
      <p:pic>
        <p:nvPicPr>
          <p:cNvPr id="493" name="Google Shape;493;g31cde71a523_0_87"/>
          <p:cNvPicPr preferRelativeResize="0"/>
          <p:nvPr/>
        </p:nvPicPr>
        <p:blipFill>
          <a:blip r:embed="rId3">
            <a:alphaModFix/>
          </a:blip>
          <a:stretch>
            <a:fillRect/>
          </a:stretch>
        </p:blipFill>
        <p:spPr>
          <a:xfrm>
            <a:off x="4194025" y="2577725"/>
            <a:ext cx="8452851" cy="1942675"/>
          </a:xfrm>
          <a:prstGeom prst="rect">
            <a:avLst/>
          </a:prstGeom>
          <a:noFill/>
          <a:ln>
            <a:noFill/>
          </a:ln>
        </p:spPr>
      </p:pic>
      <p:sp>
        <p:nvSpPr>
          <p:cNvPr id="494" name="Google Shape;494;g31cde71a523_0_87"/>
          <p:cNvSpPr txBox="1"/>
          <p:nvPr/>
        </p:nvSpPr>
        <p:spPr>
          <a:xfrm>
            <a:off x="5678068" y="2146625"/>
            <a:ext cx="5125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a:t>The Three Sub-Regions</a:t>
            </a:r>
            <a:endParaRPr sz="1600"/>
          </a:p>
        </p:txBody>
      </p:sp>
      <p:sp>
        <p:nvSpPr>
          <p:cNvPr id="495" name="Google Shape;495;g31cde71a523_0_87"/>
          <p:cNvSpPr txBox="1"/>
          <p:nvPr/>
        </p:nvSpPr>
        <p:spPr>
          <a:xfrm>
            <a:off x="5522500" y="4823075"/>
            <a:ext cx="6364800" cy="16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Adaptive &lt; N sub-region</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en-US" sz="1700">
                <a:solidFill>
                  <a:schemeClr val="dk1"/>
                </a:solidFill>
                <a:latin typeface="Calibri"/>
                <a:ea typeface="Calibri"/>
                <a:cs typeface="Calibri"/>
                <a:sym typeface="Calibri"/>
              </a:rPr>
              <a:t>Because adaptive focuses on very small region that can amplify noise.</a:t>
            </a:r>
            <a:endParaRPr sz="1700">
              <a:solidFill>
                <a:schemeClr val="dk1"/>
              </a:solidFill>
              <a:latin typeface="Calibri"/>
              <a:ea typeface="Calibri"/>
              <a:cs typeface="Calibri"/>
              <a:sym typeface="Calibri"/>
            </a:endParaRPr>
          </a:p>
        </p:txBody>
      </p:sp>
      <p:pic>
        <p:nvPicPr>
          <p:cNvPr id="496" name="Google Shape;496;g31cde71a523_0_87"/>
          <p:cNvPicPr preferRelativeResize="0"/>
          <p:nvPr/>
        </p:nvPicPr>
        <p:blipFill rotWithShape="1">
          <a:blip r:embed="rId4">
            <a:alphaModFix/>
          </a:blip>
          <a:srcRect b="0" l="56470" r="0" t="0"/>
          <a:stretch/>
        </p:blipFill>
        <p:spPr>
          <a:xfrm>
            <a:off x="995725" y="1967750"/>
            <a:ext cx="3023250" cy="2546675"/>
          </a:xfrm>
          <a:prstGeom prst="rect">
            <a:avLst/>
          </a:prstGeom>
          <a:noFill/>
          <a:ln>
            <a:noFill/>
          </a:ln>
        </p:spPr>
      </p:pic>
      <p:cxnSp>
        <p:nvCxnSpPr>
          <p:cNvPr id="497" name="Google Shape;497;g31cde71a523_0_87"/>
          <p:cNvCxnSpPr/>
          <p:nvPr/>
        </p:nvCxnSpPr>
        <p:spPr>
          <a:xfrm>
            <a:off x="3009075" y="1987775"/>
            <a:ext cx="15900" cy="26733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g31cde71a523_0_87"/>
          <p:cNvCxnSpPr/>
          <p:nvPr/>
        </p:nvCxnSpPr>
        <p:spPr>
          <a:xfrm>
            <a:off x="1720225" y="1967750"/>
            <a:ext cx="15900" cy="2673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g31cde71a523_0_87"/>
          <p:cNvSpPr txBox="1"/>
          <p:nvPr/>
        </p:nvSpPr>
        <p:spPr>
          <a:xfrm>
            <a:off x="1479800" y="4773550"/>
            <a:ext cx="749700" cy="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L</a:t>
            </a:r>
            <a:r>
              <a:rPr baseline="-25000" lang="en-US" sz="2800">
                <a:solidFill>
                  <a:schemeClr val="dk1"/>
                </a:solidFill>
                <a:latin typeface="Calibri"/>
                <a:ea typeface="Calibri"/>
                <a:cs typeface="Calibri"/>
                <a:sym typeface="Calibri"/>
              </a:rPr>
              <a:t>l</a:t>
            </a:r>
            <a:endParaRPr baseline="-25000" sz="2800">
              <a:solidFill>
                <a:schemeClr val="dk1"/>
              </a:solidFill>
              <a:latin typeface="Calibri"/>
              <a:ea typeface="Calibri"/>
              <a:cs typeface="Calibri"/>
              <a:sym typeface="Calibri"/>
            </a:endParaRPr>
          </a:p>
        </p:txBody>
      </p:sp>
      <p:sp>
        <p:nvSpPr>
          <p:cNvPr id="500" name="Google Shape;500;g31cde71a523_0_87"/>
          <p:cNvSpPr txBox="1"/>
          <p:nvPr/>
        </p:nvSpPr>
        <p:spPr>
          <a:xfrm>
            <a:off x="2856675" y="4825725"/>
            <a:ext cx="749700" cy="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L</a:t>
            </a:r>
            <a:r>
              <a:rPr baseline="-25000" lang="en-US" sz="2800">
                <a:solidFill>
                  <a:schemeClr val="dk1"/>
                </a:solidFill>
                <a:latin typeface="Calibri"/>
                <a:ea typeface="Calibri"/>
                <a:cs typeface="Calibri"/>
                <a:sym typeface="Calibri"/>
              </a:rPr>
              <a:t>H</a:t>
            </a:r>
            <a:endParaRPr baseline="-25000" sz="2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31cde71a523_0_73"/>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6" name="Google Shape;506;g31cde71a523_0_73"/>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7" name="Google Shape;507;g31cde71a523_0_73"/>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Methodology &gt; Entropy curve equalization</a:t>
            </a:r>
            <a:endParaRPr b="1" i="0" sz="2800" u="none" cap="none" strike="noStrike">
              <a:solidFill>
                <a:schemeClr val="dk1"/>
              </a:solidFill>
              <a:latin typeface="Candara"/>
              <a:ea typeface="Candara"/>
              <a:cs typeface="Candara"/>
              <a:sym typeface="Candara"/>
            </a:endParaRPr>
          </a:p>
        </p:txBody>
      </p:sp>
      <p:sp>
        <p:nvSpPr>
          <p:cNvPr id="508" name="Google Shape;508;g31cde71a523_0_73"/>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09" name="Google Shape;509;g31cde71a523_0_73"/>
          <p:cNvPicPr preferRelativeResize="0"/>
          <p:nvPr/>
        </p:nvPicPr>
        <p:blipFill>
          <a:blip r:embed="rId3">
            <a:alphaModFix/>
          </a:blip>
          <a:stretch>
            <a:fillRect/>
          </a:stretch>
        </p:blipFill>
        <p:spPr>
          <a:xfrm>
            <a:off x="2879182" y="1665232"/>
            <a:ext cx="6336501" cy="1240400"/>
          </a:xfrm>
          <a:prstGeom prst="rect">
            <a:avLst/>
          </a:prstGeom>
          <a:noFill/>
          <a:ln>
            <a:noFill/>
          </a:ln>
        </p:spPr>
      </p:pic>
      <p:pic>
        <p:nvPicPr>
          <p:cNvPr id="510" name="Google Shape;510;g31cde71a523_0_73"/>
          <p:cNvPicPr preferRelativeResize="0"/>
          <p:nvPr/>
        </p:nvPicPr>
        <p:blipFill>
          <a:blip r:embed="rId4">
            <a:alphaModFix/>
          </a:blip>
          <a:stretch>
            <a:fillRect/>
          </a:stretch>
        </p:blipFill>
        <p:spPr>
          <a:xfrm>
            <a:off x="2685775" y="4756675"/>
            <a:ext cx="6680171" cy="1307675"/>
          </a:xfrm>
          <a:prstGeom prst="rect">
            <a:avLst/>
          </a:prstGeom>
          <a:noFill/>
          <a:ln>
            <a:noFill/>
          </a:ln>
        </p:spPr>
      </p:pic>
      <p:pic>
        <p:nvPicPr>
          <p:cNvPr id="511" name="Google Shape;511;g31cde71a523_0_73"/>
          <p:cNvPicPr preferRelativeResize="0"/>
          <p:nvPr/>
        </p:nvPicPr>
        <p:blipFill>
          <a:blip r:embed="rId5">
            <a:alphaModFix/>
          </a:blip>
          <a:stretch>
            <a:fillRect/>
          </a:stretch>
        </p:blipFill>
        <p:spPr>
          <a:xfrm>
            <a:off x="2685766" y="3227716"/>
            <a:ext cx="6554625" cy="1307680"/>
          </a:xfrm>
          <a:prstGeom prst="rect">
            <a:avLst/>
          </a:prstGeom>
          <a:noFill/>
          <a:ln>
            <a:noFill/>
          </a:ln>
        </p:spPr>
      </p:pic>
      <p:sp>
        <p:nvSpPr>
          <p:cNvPr id="512" name="Google Shape;512;g31cde71a523_0_73"/>
          <p:cNvSpPr txBox="1"/>
          <p:nvPr/>
        </p:nvSpPr>
        <p:spPr>
          <a:xfrm>
            <a:off x="481113" y="1157913"/>
            <a:ext cx="1142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600"/>
              <a:t>We do </a:t>
            </a:r>
            <a:r>
              <a:rPr lang="en-US" sz="1600"/>
              <a:t>normalization</a:t>
            </a:r>
            <a:r>
              <a:rPr lang="en-US" sz="1600"/>
              <a:t> using the following steps now.</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31c40433d66_0_467"/>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8" name="Google Shape;518;g31c40433d66_0_467"/>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 name="Google Shape;519;g31c40433d66_0_467"/>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Methodology &gt; </a:t>
            </a:r>
            <a:r>
              <a:rPr b="1" lang="en-US" sz="2800">
                <a:solidFill>
                  <a:schemeClr val="dk1"/>
                </a:solidFill>
                <a:latin typeface="Candara"/>
                <a:ea typeface="Candara"/>
                <a:cs typeface="Candara"/>
                <a:sym typeface="Candara"/>
              </a:rPr>
              <a:t>Entropy curve equalization</a:t>
            </a:r>
            <a:endParaRPr b="1" i="0" sz="2800" u="none" cap="none" strike="noStrike">
              <a:solidFill>
                <a:schemeClr val="dk1"/>
              </a:solidFill>
              <a:latin typeface="Candara"/>
              <a:ea typeface="Candara"/>
              <a:cs typeface="Candara"/>
              <a:sym typeface="Candara"/>
            </a:endParaRPr>
          </a:p>
        </p:txBody>
      </p:sp>
      <p:sp>
        <p:nvSpPr>
          <p:cNvPr id="520" name="Google Shape;520;g31c40433d66_0_467"/>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21" name="Google Shape;521;g31c40433d66_0_467"/>
          <p:cNvPicPr preferRelativeResize="0"/>
          <p:nvPr/>
        </p:nvPicPr>
        <p:blipFill>
          <a:blip r:embed="rId3">
            <a:alphaModFix/>
          </a:blip>
          <a:stretch>
            <a:fillRect/>
          </a:stretch>
        </p:blipFill>
        <p:spPr>
          <a:xfrm>
            <a:off x="386330" y="1731325"/>
            <a:ext cx="5433340" cy="1764238"/>
          </a:xfrm>
          <a:prstGeom prst="rect">
            <a:avLst/>
          </a:prstGeom>
          <a:noFill/>
          <a:ln>
            <a:noFill/>
          </a:ln>
        </p:spPr>
      </p:pic>
      <p:sp>
        <p:nvSpPr>
          <p:cNvPr id="522" name="Google Shape;522;g31c40433d66_0_467"/>
          <p:cNvSpPr txBox="1"/>
          <p:nvPr/>
        </p:nvSpPr>
        <p:spPr>
          <a:xfrm>
            <a:off x="6157875" y="1734400"/>
            <a:ext cx="4678200" cy="16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Each of the 3 segments is equalized using </a:t>
            </a:r>
            <a:r>
              <a:rPr lang="en-US" sz="2800">
                <a:solidFill>
                  <a:schemeClr val="dk1"/>
                </a:solidFill>
                <a:latin typeface="Calibri"/>
                <a:ea typeface="Calibri"/>
                <a:cs typeface="Calibri"/>
                <a:sym typeface="Calibri"/>
              </a:rPr>
              <a:t>cumulative</a:t>
            </a:r>
            <a:r>
              <a:rPr lang="en-US" sz="2800">
                <a:solidFill>
                  <a:schemeClr val="dk1"/>
                </a:solidFill>
                <a:latin typeface="Calibri"/>
                <a:ea typeface="Calibri"/>
                <a:cs typeface="Calibri"/>
                <a:sym typeface="Calibri"/>
              </a:rPr>
              <a:t> entropy values (CEV).</a:t>
            </a:r>
            <a:endParaRPr sz="2800">
              <a:solidFill>
                <a:schemeClr val="dk1"/>
              </a:solidFill>
              <a:latin typeface="Calibri"/>
              <a:ea typeface="Calibri"/>
              <a:cs typeface="Calibri"/>
              <a:sym typeface="Calibri"/>
            </a:endParaRPr>
          </a:p>
        </p:txBody>
      </p:sp>
      <p:pic>
        <p:nvPicPr>
          <p:cNvPr id="523" name="Google Shape;523;g31c40433d66_0_467"/>
          <p:cNvPicPr preferRelativeResize="0"/>
          <p:nvPr/>
        </p:nvPicPr>
        <p:blipFill>
          <a:blip r:embed="rId4">
            <a:alphaModFix/>
          </a:blip>
          <a:stretch>
            <a:fillRect/>
          </a:stretch>
        </p:blipFill>
        <p:spPr>
          <a:xfrm>
            <a:off x="491100" y="5108700"/>
            <a:ext cx="7781300" cy="890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31cfd665b28_0_129"/>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9" name="Google Shape;529;g31cfd665b28_0_129"/>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0" name="Google Shape;530;g31cfd665b28_0_129"/>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Methodology &gt; Summary</a:t>
            </a:r>
            <a:endParaRPr b="1" i="0" sz="2800" u="none" cap="none" strike="noStrike">
              <a:solidFill>
                <a:schemeClr val="dk1"/>
              </a:solidFill>
              <a:latin typeface="Candara"/>
              <a:ea typeface="Candara"/>
              <a:cs typeface="Candara"/>
              <a:sym typeface="Candara"/>
            </a:endParaRPr>
          </a:p>
        </p:txBody>
      </p:sp>
      <p:sp>
        <p:nvSpPr>
          <p:cNvPr id="531" name="Google Shape;531;g31cfd665b28_0_129"/>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32" name="Google Shape;532;g31cfd665b28_0_129"/>
          <p:cNvPicPr preferRelativeResize="0"/>
          <p:nvPr/>
        </p:nvPicPr>
        <p:blipFill>
          <a:blip r:embed="rId3">
            <a:alphaModFix/>
          </a:blip>
          <a:stretch>
            <a:fillRect/>
          </a:stretch>
        </p:blipFill>
        <p:spPr>
          <a:xfrm>
            <a:off x="4766825" y="1169700"/>
            <a:ext cx="1571561" cy="4978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31c40433d66_0_40"/>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g31c40433d66_0_40"/>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g31c40433d66_0_40"/>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Evaluation</a:t>
            </a:r>
            <a:endParaRPr b="1" i="0" sz="2800" u="none" cap="none" strike="noStrike">
              <a:solidFill>
                <a:schemeClr val="dk1"/>
              </a:solidFill>
              <a:latin typeface="Candara"/>
              <a:ea typeface="Candara"/>
              <a:cs typeface="Candara"/>
              <a:sym typeface="Candara"/>
            </a:endParaRPr>
          </a:p>
        </p:txBody>
      </p:sp>
      <p:sp>
        <p:nvSpPr>
          <p:cNvPr id="540" name="Google Shape;540;g31c40433d66_0_40"/>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41" name="Google Shape;541;g31c40433d66_0_40"/>
          <p:cNvPicPr preferRelativeResize="0"/>
          <p:nvPr/>
        </p:nvPicPr>
        <p:blipFill>
          <a:blip r:embed="rId3">
            <a:alphaModFix/>
          </a:blip>
          <a:stretch>
            <a:fillRect/>
          </a:stretch>
        </p:blipFill>
        <p:spPr>
          <a:xfrm>
            <a:off x="3602700" y="4337225"/>
            <a:ext cx="7048500" cy="1390650"/>
          </a:xfrm>
          <a:prstGeom prst="rect">
            <a:avLst/>
          </a:prstGeom>
          <a:noFill/>
          <a:ln>
            <a:noFill/>
          </a:ln>
        </p:spPr>
      </p:pic>
      <p:graphicFrame>
        <p:nvGraphicFramePr>
          <p:cNvPr id="542" name="Google Shape;542;g31c40433d66_0_40"/>
          <p:cNvGraphicFramePr/>
          <p:nvPr/>
        </p:nvGraphicFramePr>
        <p:xfrm>
          <a:off x="279700" y="2348225"/>
          <a:ext cx="3000000" cy="3000000"/>
        </p:xfrm>
        <a:graphic>
          <a:graphicData uri="http://schemas.openxmlformats.org/drawingml/2006/table">
            <a:tbl>
              <a:tblPr>
                <a:noFill/>
                <a:tableStyleId>{E5620C9A-F29E-408B-9ED1-4777B6611F59}</a:tableStyleId>
              </a:tblPr>
              <a:tblGrid>
                <a:gridCol w="2449875"/>
                <a:gridCol w="873125"/>
                <a:gridCol w="1318650"/>
              </a:tblGrid>
              <a:tr h="200025">
                <a:tc>
                  <a:txBody>
                    <a:bodyPr/>
                    <a:lstStyle/>
                    <a:p>
                      <a:pPr indent="0" lvl="0" marL="0" rtl="0" algn="l">
                        <a:lnSpc>
                          <a:spcPct val="115000"/>
                        </a:lnSpc>
                        <a:spcBef>
                          <a:spcPts val="0"/>
                        </a:spcBef>
                        <a:spcAft>
                          <a:spcPts val="0"/>
                        </a:spcAft>
                        <a:buNone/>
                      </a:pPr>
                      <a:r>
                        <a:rPr lang="en-US" sz="1600"/>
                        <a:t>version</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PSNR</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RMSE</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Histogram Equalization</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16.77</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41.5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V2</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24.94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17.55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25.37</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16.93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600"/>
                        <a:t>25.53</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16.43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cxnSp>
        <p:nvCxnSpPr>
          <p:cNvPr id="543" name="Google Shape;543;g31c40433d66_0_40"/>
          <p:cNvCxnSpPr/>
          <p:nvPr/>
        </p:nvCxnSpPr>
        <p:spPr>
          <a:xfrm>
            <a:off x="3468775" y="3787025"/>
            <a:ext cx="6030600" cy="1479900"/>
          </a:xfrm>
          <a:prstGeom prst="straightConnector1">
            <a:avLst/>
          </a:prstGeom>
          <a:noFill/>
          <a:ln cap="flat" cmpd="sng" w="9525">
            <a:solidFill>
              <a:schemeClr val="dk2"/>
            </a:solidFill>
            <a:prstDash val="solid"/>
            <a:round/>
            <a:headEnd len="med" w="med" type="none"/>
            <a:tailEnd len="med" w="med" type="triangle"/>
          </a:ln>
        </p:spPr>
      </p:cxnSp>
      <p:sp>
        <p:nvSpPr>
          <p:cNvPr id="544" name="Google Shape;544;g31c40433d66_0_40"/>
          <p:cNvSpPr txBox="1"/>
          <p:nvPr/>
        </p:nvSpPr>
        <p:spPr>
          <a:xfrm>
            <a:off x="3954975" y="843325"/>
            <a:ext cx="6810300" cy="765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00">
                <a:solidFill>
                  <a:schemeClr val="dk1"/>
                </a:solidFill>
                <a:highlight>
                  <a:srgbClr val="F7F7F7"/>
                </a:highlight>
                <a:latin typeface="Courier New"/>
                <a:ea typeface="Courier New"/>
                <a:cs typeface="Courier New"/>
                <a:sym typeface="Courier New"/>
              </a:rPr>
              <a:t>kagglehub.dataset_download(</a:t>
            </a:r>
            <a:r>
              <a:rPr lang="en-US" sz="1600">
                <a:solidFill>
                  <a:srgbClr val="A31515"/>
                </a:solidFill>
                <a:highlight>
                  <a:srgbClr val="F7F7F7"/>
                </a:highlight>
                <a:latin typeface="Courier New"/>
                <a:ea typeface="Courier New"/>
                <a:cs typeface="Courier New"/>
                <a:sym typeface="Courier New"/>
              </a:rPr>
              <a:t>"balraj98/berkeley-segmentation-dataset-500-bsds500"</a:t>
            </a:r>
            <a:r>
              <a:rPr lang="en-US" sz="1600">
                <a:solidFill>
                  <a:schemeClr val="dk1"/>
                </a:solidFill>
                <a:highlight>
                  <a:srgbClr val="F7F7F7"/>
                </a:highlight>
                <a:latin typeface="Courier New"/>
                <a:ea typeface="Courier New"/>
                <a:cs typeface="Courier New"/>
                <a:sym typeface="Courier New"/>
              </a:rPr>
              <a:t>)</a:t>
            </a:r>
            <a:endParaRPr sz="1600">
              <a:solidFill>
                <a:schemeClr val="dk1"/>
              </a:solidFill>
              <a:highlight>
                <a:srgbClr val="F7F7F7"/>
              </a:highlight>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31c40433d66_0_72"/>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0" name="Google Shape;550;g31c40433d66_0_72"/>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1" name="Google Shape;551;g31c40433d66_0_72"/>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Implementation</a:t>
            </a:r>
            <a:endParaRPr b="1" i="0" sz="2800" u="none" cap="none" strike="noStrike">
              <a:solidFill>
                <a:schemeClr val="dk1"/>
              </a:solidFill>
              <a:latin typeface="Candara"/>
              <a:ea typeface="Candara"/>
              <a:cs typeface="Candara"/>
              <a:sym typeface="Candara"/>
            </a:endParaRPr>
          </a:p>
        </p:txBody>
      </p:sp>
      <p:sp>
        <p:nvSpPr>
          <p:cNvPr id="552" name="Google Shape;552;g31c40433d66_0_72"/>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53" name="Google Shape;553;g31c40433d66_0_72"/>
          <p:cNvSpPr txBox="1"/>
          <p:nvPr/>
        </p:nvSpPr>
        <p:spPr>
          <a:xfrm>
            <a:off x="318225" y="6126075"/>
            <a:ext cx="110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https://colab.research.google.com/drive/1K3n4h2lot1UGLY_jwQ8PdIzSzxw-gI65?usp=sharing</a:t>
            </a:r>
            <a:endParaRPr/>
          </a:p>
        </p:txBody>
      </p:sp>
      <p:graphicFrame>
        <p:nvGraphicFramePr>
          <p:cNvPr id="554" name="Google Shape;554;g31c40433d66_0_72"/>
          <p:cNvGraphicFramePr/>
          <p:nvPr/>
        </p:nvGraphicFramePr>
        <p:xfrm>
          <a:off x="7360475" y="2618725"/>
          <a:ext cx="3000000" cy="3000000"/>
        </p:xfrm>
        <a:graphic>
          <a:graphicData uri="http://schemas.openxmlformats.org/drawingml/2006/table">
            <a:tbl>
              <a:tblPr>
                <a:noFill/>
                <a:tableStyleId>{E5620C9A-F29E-408B-9ED1-4777B6611F59}</a:tableStyleId>
              </a:tblPr>
              <a:tblGrid>
                <a:gridCol w="1447800"/>
                <a:gridCol w="952500"/>
                <a:gridCol w="952500"/>
              </a:tblGrid>
              <a:tr h="200025">
                <a:tc>
                  <a:txBody>
                    <a:bodyPr/>
                    <a:lstStyle/>
                    <a:p>
                      <a:pPr indent="0" lvl="0" marL="0" rtl="0" algn="l">
                        <a:lnSpc>
                          <a:spcPct val="115000"/>
                        </a:lnSpc>
                        <a:spcBef>
                          <a:spcPts val="0"/>
                        </a:spcBef>
                        <a:spcAft>
                          <a:spcPts val="0"/>
                        </a:spcAft>
                        <a:buNone/>
                      </a:pPr>
                      <a:r>
                        <a:rPr lang="en-US" sz="1600"/>
                        <a:t>V2</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24.94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17.55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25.37</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16.93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25.53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16.43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55" name="Google Shape;555;g31c40433d66_0_72"/>
          <p:cNvPicPr preferRelativeResize="0"/>
          <p:nvPr/>
        </p:nvPicPr>
        <p:blipFill>
          <a:blip r:embed="rId4">
            <a:alphaModFix/>
          </a:blip>
          <a:stretch>
            <a:fillRect/>
          </a:stretch>
        </p:blipFill>
        <p:spPr>
          <a:xfrm>
            <a:off x="1043450" y="1689225"/>
            <a:ext cx="2828925" cy="542925"/>
          </a:xfrm>
          <a:prstGeom prst="rect">
            <a:avLst/>
          </a:prstGeom>
          <a:noFill/>
          <a:ln>
            <a:noFill/>
          </a:ln>
        </p:spPr>
      </p:pic>
      <p:pic>
        <p:nvPicPr>
          <p:cNvPr id="556" name="Google Shape;556;g31c40433d66_0_72"/>
          <p:cNvPicPr preferRelativeResize="0"/>
          <p:nvPr/>
        </p:nvPicPr>
        <p:blipFill>
          <a:blip r:embed="rId5">
            <a:alphaModFix/>
          </a:blip>
          <a:stretch>
            <a:fillRect/>
          </a:stretch>
        </p:blipFill>
        <p:spPr>
          <a:xfrm>
            <a:off x="884325" y="2902588"/>
            <a:ext cx="5086350" cy="1057275"/>
          </a:xfrm>
          <a:prstGeom prst="rect">
            <a:avLst/>
          </a:prstGeom>
          <a:noFill/>
          <a:ln>
            <a:noFill/>
          </a:ln>
        </p:spPr>
      </p:pic>
      <p:cxnSp>
        <p:nvCxnSpPr>
          <p:cNvPr id="557" name="Google Shape;557;g31c40433d66_0_72"/>
          <p:cNvCxnSpPr>
            <a:stCxn id="555" idx="3"/>
          </p:cNvCxnSpPr>
          <p:nvPr/>
        </p:nvCxnSpPr>
        <p:spPr>
          <a:xfrm>
            <a:off x="3872375" y="1960688"/>
            <a:ext cx="3526500" cy="999000"/>
          </a:xfrm>
          <a:prstGeom prst="straightConnector1">
            <a:avLst/>
          </a:prstGeom>
          <a:noFill/>
          <a:ln cap="flat" cmpd="sng" w="9525">
            <a:solidFill>
              <a:schemeClr val="dk2"/>
            </a:solidFill>
            <a:prstDash val="solid"/>
            <a:round/>
            <a:headEnd len="med" w="med" type="none"/>
            <a:tailEnd len="med" w="med" type="triangle"/>
          </a:ln>
        </p:spPr>
      </p:cxnSp>
      <p:cxnSp>
        <p:nvCxnSpPr>
          <p:cNvPr id="558" name="Google Shape;558;g31c40433d66_0_72"/>
          <p:cNvCxnSpPr>
            <a:stCxn id="556" idx="3"/>
          </p:cNvCxnSpPr>
          <p:nvPr/>
        </p:nvCxnSpPr>
        <p:spPr>
          <a:xfrm flipH="1" rot="10800000">
            <a:off x="5970675" y="3293825"/>
            <a:ext cx="1428300" cy="13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31f1936c6c3_0_19"/>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g31f1936c6c3_0_19"/>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g31f1936c6c3_0_19"/>
          <p:cNvSpPr txBox="1"/>
          <p:nvPr/>
        </p:nvSpPr>
        <p:spPr>
          <a:xfrm>
            <a:off x="176325" y="478200"/>
            <a:ext cx="12057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800">
                <a:solidFill>
                  <a:schemeClr val="dk1"/>
                </a:solidFill>
                <a:latin typeface="Candara"/>
                <a:ea typeface="Candara"/>
                <a:cs typeface="Candara"/>
                <a:sym typeface="Candara"/>
              </a:rPr>
              <a:t>Introduction &gt; </a:t>
            </a:r>
            <a:r>
              <a:rPr b="1" lang="en-US" sz="2800">
                <a:solidFill>
                  <a:schemeClr val="dk1"/>
                </a:solidFill>
                <a:latin typeface="Candara"/>
                <a:ea typeface="Candara"/>
                <a:cs typeface="Candara"/>
                <a:sym typeface="Candara"/>
              </a:rPr>
              <a:t>Entropy</a:t>
            </a:r>
            <a:r>
              <a:rPr b="1" lang="en-US" sz="2800">
                <a:solidFill>
                  <a:schemeClr val="dk1"/>
                </a:solidFill>
                <a:latin typeface="Candara"/>
                <a:ea typeface="Candara"/>
                <a:cs typeface="Candara"/>
                <a:sym typeface="Candara"/>
              </a:rPr>
              <a:t> Curve vs Histogram</a:t>
            </a:r>
            <a:endParaRPr b="1" sz="2800">
              <a:solidFill>
                <a:schemeClr val="dk1"/>
              </a:solidFill>
              <a:latin typeface="Candara"/>
              <a:ea typeface="Candara"/>
              <a:cs typeface="Candara"/>
              <a:sym typeface="Candara"/>
            </a:endParaRPr>
          </a:p>
        </p:txBody>
      </p:sp>
      <p:sp>
        <p:nvSpPr>
          <p:cNvPr id="118" name="Google Shape;118;g31f1936c6c3_0_19"/>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19" name="Google Shape;119;g31f1936c6c3_0_19"/>
          <p:cNvSpPr txBox="1"/>
          <p:nvPr/>
        </p:nvSpPr>
        <p:spPr>
          <a:xfrm>
            <a:off x="779675" y="1185600"/>
            <a:ext cx="8958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Paper Title: </a:t>
            </a:r>
            <a:r>
              <a:rPr lang="en-US" sz="1600"/>
              <a:t>A new approach of image contrast enhancement based on </a:t>
            </a:r>
            <a:r>
              <a:rPr lang="en-US" sz="1600" u="sng">
                <a:solidFill>
                  <a:srgbClr val="FF0000"/>
                </a:solidFill>
              </a:rPr>
              <a:t>entropy curve</a:t>
            </a:r>
            <a:endParaRPr sz="1600" u="sng">
              <a:solidFill>
                <a:srgbClr val="FF0000"/>
              </a:solidFill>
            </a:endParaRPr>
          </a:p>
          <a:p>
            <a:pPr indent="0" lvl="0" marL="0" rtl="0" algn="l">
              <a:spcBef>
                <a:spcPts val="0"/>
              </a:spcBef>
              <a:spcAft>
                <a:spcPts val="0"/>
              </a:spcAft>
              <a:buNone/>
            </a:pPr>
            <a:r>
              <a:t/>
            </a:r>
            <a:endParaRPr/>
          </a:p>
        </p:txBody>
      </p:sp>
      <p:pic>
        <p:nvPicPr>
          <p:cNvPr id="120" name="Google Shape;120;g31f1936c6c3_0_19"/>
          <p:cNvPicPr preferRelativeResize="0"/>
          <p:nvPr/>
        </p:nvPicPr>
        <p:blipFill>
          <a:blip r:embed="rId3">
            <a:alphaModFix/>
          </a:blip>
          <a:stretch>
            <a:fillRect/>
          </a:stretch>
        </p:blipFill>
        <p:spPr>
          <a:xfrm>
            <a:off x="661575" y="2302750"/>
            <a:ext cx="3038475" cy="2895600"/>
          </a:xfrm>
          <a:prstGeom prst="rect">
            <a:avLst/>
          </a:prstGeom>
          <a:noFill/>
          <a:ln>
            <a:noFill/>
          </a:ln>
        </p:spPr>
      </p:pic>
      <p:sp>
        <p:nvSpPr>
          <p:cNvPr id="121" name="Google Shape;121;g31f1936c6c3_0_19"/>
          <p:cNvSpPr txBox="1"/>
          <p:nvPr/>
        </p:nvSpPr>
        <p:spPr>
          <a:xfrm>
            <a:off x="4598525" y="2302750"/>
            <a:ext cx="5887500" cy="9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Global information</a:t>
            </a:r>
            <a:r>
              <a:rPr lang="en-US" sz="2000">
                <a:solidFill>
                  <a:schemeClr val="dk1"/>
                </a:solidFill>
                <a:latin typeface="Calibri"/>
                <a:ea typeface="Calibri"/>
                <a:cs typeface="Calibri"/>
                <a:sym typeface="Calibri"/>
              </a:rPr>
              <a:t> includes overall intensity distribution, and large-scale features.</a:t>
            </a:r>
            <a:endParaRPr sz="2000">
              <a:solidFill>
                <a:schemeClr val="dk1"/>
              </a:solidFill>
              <a:latin typeface="Calibri"/>
              <a:ea typeface="Calibri"/>
              <a:cs typeface="Calibri"/>
              <a:sym typeface="Calibri"/>
            </a:endParaRPr>
          </a:p>
        </p:txBody>
      </p:sp>
      <p:sp>
        <p:nvSpPr>
          <p:cNvPr id="122" name="Google Shape;122;g31f1936c6c3_0_19"/>
          <p:cNvSpPr txBox="1"/>
          <p:nvPr/>
        </p:nvSpPr>
        <p:spPr>
          <a:xfrm>
            <a:off x="4681775" y="4291100"/>
            <a:ext cx="5721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Local Information</a:t>
            </a:r>
            <a:r>
              <a:rPr lang="en-US" sz="2000">
                <a:solidFill>
                  <a:schemeClr val="dk1"/>
                </a:solidFill>
                <a:latin typeface="Calibri"/>
                <a:ea typeface="Calibri"/>
                <a:cs typeface="Calibri"/>
                <a:sym typeface="Calibri"/>
              </a:rPr>
              <a:t> includes texture, edges, and fine details in specific regions of the image.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31c40433d66_0_47"/>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4" name="Google Shape;564;g31c40433d66_0_47"/>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5" name="Google Shape;565;g31c40433d66_0_47"/>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Sample</a:t>
            </a:r>
            <a:r>
              <a:rPr b="1" lang="en-US" sz="2800">
                <a:solidFill>
                  <a:schemeClr val="dk1"/>
                </a:solidFill>
                <a:latin typeface="Candara"/>
                <a:ea typeface="Candara"/>
                <a:cs typeface="Candara"/>
                <a:sym typeface="Candara"/>
              </a:rPr>
              <a:t> Image</a:t>
            </a:r>
            <a:endParaRPr b="1" i="0" sz="2800" u="none" cap="none" strike="noStrike">
              <a:solidFill>
                <a:schemeClr val="dk1"/>
              </a:solidFill>
              <a:latin typeface="Candara"/>
              <a:ea typeface="Candara"/>
              <a:cs typeface="Candara"/>
              <a:sym typeface="Candara"/>
            </a:endParaRPr>
          </a:p>
        </p:txBody>
      </p:sp>
      <p:sp>
        <p:nvSpPr>
          <p:cNvPr id="566" name="Google Shape;566;g31c40433d66_0_47"/>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67" name="Google Shape;567;g31c40433d66_0_47"/>
          <p:cNvPicPr preferRelativeResize="0"/>
          <p:nvPr/>
        </p:nvPicPr>
        <p:blipFill>
          <a:blip r:embed="rId3">
            <a:alphaModFix/>
          </a:blip>
          <a:stretch>
            <a:fillRect/>
          </a:stretch>
        </p:blipFill>
        <p:spPr>
          <a:xfrm>
            <a:off x="1654438" y="1099925"/>
            <a:ext cx="8533075" cy="2126274"/>
          </a:xfrm>
          <a:prstGeom prst="rect">
            <a:avLst/>
          </a:prstGeom>
          <a:noFill/>
          <a:ln>
            <a:noFill/>
          </a:ln>
        </p:spPr>
      </p:pic>
      <p:pic>
        <p:nvPicPr>
          <p:cNvPr id="568" name="Google Shape;568;g31c40433d66_0_47"/>
          <p:cNvPicPr preferRelativeResize="0"/>
          <p:nvPr/>
        </p:nvPicPr>
        <p:blipFill>
          <a:blip r:embed="rId4">
            <a:alphaModFix/>
          </a:blip>
          <a:stretch>
            <a:fillRect/>
          </a:stretch>
        </p:blipFill>
        <p:spPr>
          <a:xfrm>
            <a:off x="1915250" y="3923525"/>
            <a:ext cx="8302199" cy="21610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31c40433d66_0_502"/>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4" name="Google Shape;574;g31c40433d66_0_502"/>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5" name="Google Shape;575;g31c40433d66_0_502"/>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Novelty</a:t>
            </a:r>
            <a:endParaRPr b="1" i="0" sz="2800" u="none" cap="none" strike="noStrike">
              <a:solidFill>
                <a:schemeClr val="dk1"/>
              </a:solidFill>
              <a:latin typeface="Candara"/>
              <a:ea typeface="Candara"/>
              <a:cs typeface="Candara"/>
              <a:sym typeface="Candara"/>
            </a:endParaRPr>
          </a:p>
        </p:txBody>
      </p:sp>
      <p:sp>
        <p:nvSpPr>
          <p:cNvPr id="576" name="Google Shape;576;g31c40433d66_0_502"/>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77" name="Google Shape;577;g31c40433d66_0_502"/>
          <p:cNvSpPr txBox="1"/>
          <p:nvPr/>
        </p:nvSpPr>
        <p:spPr>
          <a:xfrm>
            <a:off x="4232550" y="2657275"/>
            <a:ext cx="4089300" cy="11775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Theoretical</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Application</a:t>
            </a:r>
            <a:endParaRPr sz="2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31cfd665b28_0_22"/>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3" name="Google Shape;583;g31cfd665b28_0_22"/>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4" name="Google Shape;584;g31cfd665b28_0_22"/>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Novelty &gt; Theoretical &gt; Adaptive</a:t>
            </a:r>
            <a:endParaRPr b="1" sz="2800">
              <a:solidFill>
                <a:schemeClr val="dk1"/>
              </a:solidFill>
              <a:latin typeface="Candara"/>
              <a:ea typeface="Candara"/>
              <a:cs typeface="Candara"/>
              <a:sym typeface="Candara"/>
            </a:endParaRPr>
          </a:p>
        </p:txBody>
      </p:sp>
      <p:sp>
        <p:nvSpPr>
          <p:cNvPr id="585" name="Google Shape;585;g31cfd665b28_0_22"/>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86" name="Google Shape;586;g31cfd665b28_0_22"/>
          <p:cNvSpPr txBox="1"/>
          <p:nvPr/>
        </p:nvSpPr>
        <p:spPr>
          <a:xfrm>
            <a:off x="5249475" y="2075775"/>
            <a:ext cx="6810300" cy="43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00">
                <a:solidFill>
                  <a:srgbClr val="A31515"/>
                </a:solidFill>
                <a:highlight>
                  <a:srgbClr val="F7F7F7"/>
                </a:highlight>
                <a:latin typeface="Courier New"/>
                <a:ea typeface="Courier New"/>
                <a:cs typeface="Courier New"/>
                <a:sym typeface="Courier New"/>
              </a:rPr>
              <a:t>"balraj98/berkeley-segmentation-dataset-500-bsds500"</a:t>
            </a:r>
            <a:endParaRPr sz="1600">
              <a:solidFill>
                <a:schemeClr val="dk1"/>
              </a:solidFill>
              <a:highlight>
                <a:srgbClr val="F7F7F7"/>
              </a:highlight>
              <a:latin typeface="Courier New"/>
              <a:ea typeface="Courier New"/>
              <a:cs typeface="Courier New"/>
              <a:sym typeface="Courier New"/>
            </a:endParaRPr>
          </a:p>
        </p:txBody>
      </p:sp>
      <p:graphicFrame>
        <p:nvGraphicFramePr>
          <p:cNvPr id="587" name="Google Shape;587;g31cfd665b28_0_22"/>
          <p:cNvGraphicFramePr/>
          <p:nvPr/>
        </p:nvGraphicFramePr>
        <p:xfrm>
          <a:off x="6041775" y="2735438"/>
          <a:ext cx="3000000" cy="3000000"/>
        </p:xfrm>
        <a:graphic>
          <a:graphicData uri="http://schemas.openxmlformats.org/drawingml/2006/table">
            <a:tbl>
              <a:tblPr>
                <a:noFill/>
                <a:tableStyleId>{E5620C9A-F29E-408B-9ED1-4777B6611F59}</a:tableStyleId>
              </a:tblPr>
              <a:tblGrid>
                <a:gridCol w="2318175"/>
                <a:gridCol w="1323250"/>
                <a:gridCol w="1377500"/>
              </a:tblGrid>
              <a:tr h="200025">
                <a:tc>
                  <a:txBody>
                    <a:bodyPr/>
                    <a:lstStyle/>
                    <a:p>
                      <a:pPr indent="0" lvl="0" marL="0" rtl="0" algn="l">
                        <a:lnSpc>
                          <a:spcPct val="115000"/>
                        </a:lnSpc>
                        <a:spcBef>
                          <a:spcPts val="0"/>
                        </a:spcBef>
                        <a:spcAft>
                          <a:spcPts val="0"/>
                        </a:spcAft>
                        <a:buNone/>
                      </a:pPr>
                      <a:r>
                        <a:rPr lang="en-US" sz="1600"/>
                        <a:t>version</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PSNR</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RMSE</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Histogram Equalization</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16.77</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41.5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V2</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24.94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17.55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25.37</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16.93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25.53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16.43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Adaptive v1</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600"/>
                        <a:t>6.3</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600"/>
                        <a:t>124.4</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88" name="Google Shape;588;g31cfd665b28_0_22"/>
          <p:cNvPicPr preferRelativeResize="0"/>
          <p:nvPr/>
        </p:nvPicPr>
        <p:blipFill>
          <a:blip r:embed="rId3">
            <a:alphaModFix/>
          </a:blip>
          <a:stretch>
            <a:fillRect/>
          </a:stretch>
        </p:blipFill>
        <p:spPr>
          <a:xfrm>
            <a:off x="757075" y="2337938"/>
            <a:ext cx="3787269" cy="180720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31cfd665b28_0_38"/>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4" name="Google Shape;594;g31cfd665b28_0_38"/>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5" name="Google Shape;595;g31cfd665b28_0_38"/>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Novelty &gt; Theoretical &gt; Adaptive</a:t>
            </a:r>
            <a:endParaRPr b="1" sz="2800">
              <a:solidFill>
                <a:schemeClr val="dk1"/>
              </a:solidFill>
              <a:latin typeface="Candara"/>
              <a:ea typeface="Candara"/>
              <a:cs typeface="Candara"/>
              <a:sym typeface="Candara"/>
            </a:endParaRPr>
          </a:p>
        </p:txBody>
      </p:sp>
      <p:sp>
        <p:nvSpPr>
          <p:cNvPr id="596" name="Google Shape;596;g31cfd665b28_0_38"/>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97" name="Google Shape;597;g31cfd665b28_0_38"/>
          <p:cNvSpPr txBox="1"/>
          <p:nvPr/>
        </p:nvSpPr>
        <p:spPr>
          <a:xfrm>
            <a:off x="5249475" y="2075775"/>
            <a:ext cx="6810300" cy="43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00">
                <a:solidFill>
                  <a:srgbClr val="A31515"/>
                </a:solidFill>
                <a:highlight>
                  <a:srgbClr val="F7F7F7"/>
                </a:highlight>
                <a:latin typeface="Courier New"/>
                <a:ea typeface="Courier New"/>
                <a:cs typeface="Courier New"/>
                <a:sym typeface="Courier New"/>
              </a:rPr>
              <a:t>"balraj98/berkeley-segmentation-dataset-500-bsds500"</a:t>
            </a:r>
            <a:endParaRPr sz="1600">
              <a:solidFill>
                <a:schemeClr val="dk1"/>
              </a:solidFill>
              <a:highlight>
                <a:srgbClr val="F7F7F7"/>
              </a:highlight>
              <a:latin typeface="Courier New"/>
              <a:ea typeface="Courier New"/>
              <a:cs typeface="Courier New"/>
              <a:sym typeface="Courier New"/>
            </a:endParaRPr>
          </a:p>
        </p:txBody>
      </p:sp>
      <p:graphicFrame>
        <p:nvGraphicFramePr>
          <p:cNvPr id="598" name="Google Shape;598;g31cfd665b28_0_38"/>
          <p:cNvGraphicFramePr/>
          <p:nvPr/>
        </p:nvGraphicFramePr>
        <p:xfrm>
          <a:off x="6041775" y="2735438"/>
          <a:ext cx="3000000" cy="3000000"/>
        </p:xfrm>
        <a:graphic>
          <a:graphicData uri="http://schemas.openxmlformats.org/drawingml/2006/table">
            <a:tbl>
              <a:tblPr>
                <a:noFill/>
                <a:tableStyleId>{E5620C9A-F29E-408B-9ED1-4777B6611F59}</a:tableStyleId>
              </a:tblPr>
              <a:tblGrid>
                <a:gridCol w="2318175"/>
                <a:gridCol w="1323250"/>
                <a:gridCol w="1377500"/>
              </a:tblGrid>
              <a:tr h="200025">
                <a:tc>
                  <a:txBody>
                    <a:bodyPr/>
                    <a:lstStyle/>
                    <a:p>
                      <a:pPr indent="0" lvl="0" marL="0" rtl="0" algn="l">
                        <a:lnSpc>
                          <a:spcPct val="115000"/>
                        </a:lnSpc>
                        <a:spcBef>
                          <a:spcPts val="0"/>
                        </a:spcBef>
                        <a:spcAft>
                          <a:spcPts val="0"/>
                        </a:spcAft>
                        <a:buNone/>
                      </a:pPr>
                      <a:r>
                        <a:rPr lang="en-US" sz="1600"/>
                        <a:t>version</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PSNR</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RMSE</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Histogram Equalization</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16.77</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41.5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V2</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24.94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17.55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25.37</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16.93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25.53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600"/>
                        <a:t>16.43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Adaptive v1</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600"/>
                        <a:t>6.3</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600"/>
                        <a:t>124.4</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99" name="Google Shape;599;g31cfd665b28_0_38"/>
          <p:cNvPicPr preferRelativeResize="0"/>
          <p:nvPr/>
        </p:nvPicPr>
        <p:blipFill>
          <a:blip r:embed="rId3">
            <a:alphaModFix/>
          </a:blip>
          <a:stretch>
            <a:fillRect/>
          </a:stretch>
        </p:blipFill>
        <p:spPr>
          <a:xfrm>
            <a:off x="757075" y="2337938"/>
            <a:ext cx="3787269" cy="1807203"/>
          </a:xfrm>
          <a:prstGeom prst="rect">
            <a:avLst/>
          </a:prstGeom>
          <a:noFill/>
          <a:ln>
            <a:noFill/>
          </a:ln>
        </p:spPr>
      </p:pic>
      <p:sp>
        <p:nvSpPr>
          <p:cNvPr id="600" name="Google Shape;600;g31cfd665b28_0_38"/>
          <p:cNvSpPr/>
          <p:nvPr/>
        </p:nvSpPr>
        <p:spPr>
          <a:xfrm>
            <a:off x="2657275" y="873200"/>
            <a:ext cx="5235000" cy="4952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31f30e1ee0f_0_46"/>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6" name="Google Shape;606;g31f30e1ee0f_0_46"/>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7" name="Google Shape;607;g31f30e1ee0f_0_46"/>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Novelty &gt; </a:t>
            </a:r>
            <a:r>
              <a:rPr b="1" lang="en-US" sz="2800">
                <a:solidFill>
                  <a:schemeClr val="dk1"/>
                </a:solidFill>
                <a:latin typeface="Candara"/>
                <a:ea typeface="Candara"/>
                <a:cs typeface="Candara"/>
                <a:sym typeface="Candara"/>
              </a:rPr>
              <a:t>Theoretical &gt; Gini Index</a:t>
            </a:r>
            <a:endParaRPr b="1" i="0" sz="2800" u="none" cap="none" strike="noStrike">
              <a:solidFill>
                <a:schemeClr val="dk1"/>
              </a:solidFill>
              <a:latin typeface="Candara"/>
              <a:ea typeface="Candara"/>
              <a:cs typeface="Candara"/>
              <a:sym typeface="Candara"/>
            </a:endParaRPr>
          </a:p>
        </p:txBody>
      </p:sp>
      <p:sp>
        <p:nvSpPr>
          <p:cNvPr id="608" name="Google Shape;608;g31f30e1ee0f_0_46"/>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09" name="Google Shape;609;g31f30e1ee0f_0_46"/>
          <p:cNvPicPr preferRelativeResize="0"/>
          <p:nvPr/>
        </p:nvPicPr>
        <p:blipFill>
          <a:blip r:embed="rId3">
            <a:alphaModFix/>
          </a:blip>
          <a:stretch>
            <a:fillRect/>
          </a:stretch>
        </p:blipFill>
        <p:spPr>
          <a:xfrm>
            <a:off x="1049300" y="2414413"/>
            <a:ext cx="7019925" cy="2676525"/>
          </a:xfrm>
          <a:prstGeom prst="rect">
            <a:avLst/>
          </a:prstGeom>
          <a:noFill/>
          <a:ln>
            <a:noFill/>
          </a:ln>
        </p:spPr>
      </p:pic>
      <p:pic>
        <p:nvPicPr>
          <p:cNvPr id="610" name="Google Shape;610;g31f30e1ee0f_0_46"/>
          <p:cNvPicPr preferRelativeResize="0"/>
          <p:nvPr/>
        </p:nvPicPr>
        <p:blipFill>
          <a:blip r:embed="rId4">
            <a:alphaModFix/>
          </a:blip>
          <a:stretch>
            <a:fillRect/>
          </a:stretch>
        </p:blipFill>
        <p:spPr>
          <a:xfrm>
            <a:off x="9042325" y="2414425"/>
            <a:ext cx="2576850" cy="2704810"/>
          </a:xfrm>
          <a:prstGeom prst="rect">
            <a:avLst/>
          </a:prstGeom>
          <a:noFill/>
          <a:ln>
            <a:noFill/>
          </a:ln>
        </p:spPr>
      </p:pic>
      <p:sp>
        <p:nvSpPr>
          <p:cNvPr id="611" name="Google Shape;611;g31f30e1ee0f_0_46"/>
          <p:cNvSpPr txBox="1"/>
          <p:nvPr/>
        </p:nvSpPr>
        <p:spPr>
          <a:xfrm>
            <a:off x="1527525" y="5425925"/>
            <a:ext cx="6460200" cy="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Similar Curve</a:t>
            </a:r>
            <a:endParaRPr sz="2800">
              <a:solidFill>
                <a:schemeClr val="dk1"/>
              </a:solidFill>
              <a:latin typeface="Calibri"/>
              <a:ea typeface="Calibri"/>
              <a:cs typeface="Calibri"/>
              <a:sym typeface="Calibri"/>
            </a:endParaRPr>
          </a:p>
        </p:txBody>
      </p:sp>
      <p:sp>
        <p:nvSpPr>
          <p:cNvPr id="612" name="Google Shape;612;g31f30e1ee0f_0_46"/>
          <p:cNvSpPr txBox="1"/>
          <p:nvPr/>
        </p:nvSpPr>
        <p:spPr>
          <a:xfrm>
            <a:off x="9403900" y="5266800"/>
            <a:ext cx="2134800" cy="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But Faster!</a:t>
            </a:r>
            <a:endParaRPr sz="2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31cde71a523_0_2"/>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8" name="Google Shape;618;g31cde71a523_0_2"/>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9" name="Google Shape;619;g31cde71a523_0_2"/>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Novelty &gt; Theoretical </a:t>
            </a:r>
            <a:r>
              <a:rPr b="1" lang="en-US" sz="2800">
                <a:solidFill>
                  <a:schemeClr val="dk1"/>
                </a:solidFill>
                <a:latin typeface="Candara"/>
                <a:ea typeface="Candara"/>
                <a:cs typeface="Candara"/>
                <a:sym typeface="Candara"/>
              </a:rPr>
              <a:t>&gt; Gini Index &gt; Faster (DRAFT!)</a:t>
            </a:r>
            <a:endParaRPr b="1" sz="2800">
              <a:solidFill>
                <a:schemeClr val="dk1"/>
              </a:solidFill>
              <a:latin typeface="Candara"/>
              <a:ea typeface="Candara"/>
              <a:cs typeface="Candara"/>
              <a:sym typeface="Candara"/>
            </a:endParaRPr>
          </a:p>
        </p:txBody>
      </p:sp>
      <p:sp>
        <p:nvSpPr>
          <p:cNvPr id="620" name="Google Shape;620;g31cde71a523_0_2"/>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21" name="Google Shape;621;g31cde71a523_0_2"/>
          <p:cNvSpPr txBox="1"/>
          <p:nvPr/>
        </p:nvSpPr>
        <p:spPr>
          <a:xfrm>
            <a:off x="481125" y="2578425"/>
            <a:ext cx="6810300" cy="43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00">
                <a:solidFill>
                  <a:srgbClr val="A31515"/>
                </a:solidFill>
                <a:highlight>
                  <a:srgbClr val="F7F7F7"/>
                </a:highlight>
                <a:latin typeface="Courier New"/>
                <a:ea typeface="Courier New"/>
                <a:cs typeface="Courier New"/>
                <a:sym typeface="Courier New"/>
              </a:rPr>
              <a:t>"balraj98/berkeley-segmentation-dataset-500-bsds500"</a:t>
            </a:r>
            <a:endParaRPr sz="1600">
              <a:solidFill>
                <a:schemeClr val="dk1"/>
              </a:solidFill>
              <a:highlight>
                <a:srgbClr val="F7F7F7"/>
              </a:highlight>
              <a:latin typeface="Courier New"/>
              <a:ea typeface="Courier New"/>
              <a:cs typeface="Courier New"/>
              <a:sym typeface="Courier New"/>
            </a:endParaRPr>
          </a:p>
        </p:txBody>
      </p:sp>
      <p:graphicFrame>
        <p:nvGraphicFramePr>
          <p:cNvPr id="622" name="Google Shape;622;g31cde71a523_0_2"/>
          <p:cNvGraphicFramePr/>
          <p:nvPr/>
        </p:nvGraphicFramePr>
        <p:xfrm>
          <a:off x="7134975" y="2283238"/>
          <a:ext cx="3000000" cy="3000000"/>
        </p:xfrm>
        <a:graphic>
          <a:graphicData uri="http://schemas.openxmlformats.org/drawingml/2006/table">
            <a:tbl>
              <a:tblPr>
                <a:noFill/>
                <a:tableStyleId>{E5620C9A-F29E-408B-9ED1-4777B6611F59}</a:tableStyleId>
              </a:tblPr>
              <a:tblGrid>
                <a:gridCol w="1099175"/>
                <a:gridCol w="1102975"/>
                <a:gridCol w="2296325"/>
              </a:tblGrid>
              <a:tr h="200025">
                <a:tc>
                  <a:txBody>
                    <a:bodyPr/>
                    <a:lstStyle/>
                    <a:p>
                      <a:pPr indent="0" lvl="0" marL="0" rtl="0" algn="l">
                        <a:spcBef>
                          <a:spcPts val="0"/>
                        </a:spcBef>
                        <a:spcAft>
                          <a:spcPts val="0"/>
                        </a:spcAft>
                        <a:buNone/>
                      </a:pPr>
                      <a:r>
                        <a:rPr b="1" lang="en-US" sz="1600"/>
                        <a:t>Algorithm</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Time</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Dataset</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6.45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BSDS (N=200)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Gini v1</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4.26</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BSDS (N=200)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V4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49.61</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UIEBR (N=890)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600"/>
                        <a:t>Gini v1</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46.96</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UIEBR (N=890)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23" name="Google Shape;623;g31cde71a523_0_2"/>
          <p:cNvSpPr txBox="1"/>
          <p:nvPr/>
        </p:nvSpPr>
        <p:spPr>
          <a:xfrm>
            <a:off x="563850" y="3024875"/>
            <a:ext cx="449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u="sng">
                <a:solidFill>
                  <a:schemeClr val="hlink"/>
                </a:solidFill>
                <a:hlinkClick r:id="rId3"/>
              </a:rPr>
              <a:t>https://li-chongyi.github.io/proj_benchmark.html</a:t>
            </a:r>
            <a:endParaRPr sz="1600"/>
          </a:p>
        </p:txBody>
      </p:sp>
      <p:sp>
        <p:nvSpPr>
          <p:cNvPr id="624" name="Google Shape;624;g31cde71a523_0_2"/>
          <p:cNvSpPr txBox="1"/>
          <p:nvPr/>
        </p:nvSpPr>
        <p:spPr>
          <a:xfrm>
            <a:off x="343325" y="6072700"/>
            <a:ext cx="1103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rPr>
              <a:t>Conclusion</a:t>
            </a:r>
            <a:r>
              <a:rPr lang="en-US" sz="1600">
                <a:solidFill>
                  <a:schemeClr val="dk1"/>
                </a:solidFill>
              </a:rPr>
              <a:t>: </a:t>
            </a:r>
            <a:r>
              <a:rPr lang="en-US" sz="1600">
                <a:solidFill>
                  <a:schemeClr val="dk1"/>
                </a:solidFill>
              </a:rPr>
              <a:t>The Gini-based algorithm (</a:t>
            </a:r>
            <a:r>
              <a:rPr b="1" lang="en-US" sz="1600">
                <a:solidFill>
                  <a:schemeClr val="dk1"/>
                </a:solidFill>
              </a:rPr>
              <a:t>Gini v1</a:t>
            </a:r>
            <a:r>
              <a:rPr lang="en-US" sz="1600">
                <a:solidFill>
                  <a:schemeClr val="dk1"/>
                </a:solidFill>
              </a:rPr>
              <a:t>) is computationally faster than Entropy Curve </a:t>
            </a:r>
            <a:r>
              <a:rPr b="1" lang="en-US" sz="1600">
                <a:solidFill>
                  <a:schemeClr val="dk1"/>
                </a:solidFill>
              </a:rPr>
              <a:t>V4</a:t>
            </a:r>
            <a:r>
              <a:rPr lang="en-US" sz="1600">
                <a:solidFill>
                  <a:schemeClr val="dk1"/>
                </a:solidFill>
              </a:rPr>
              <a:t> across both datasets.</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31cfad9aa9a_0_7"/>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0" name="Google Shape;630;g31cfad9aa9a_0_7"/>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1" name="Google Shape;631;g31cfad9aa9a_0_7"/>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Novelty &gt; Theoretical &gt; Gini Index &gt; Accuracy</a:t>
            </a:r>
            <a:endParaRPr b="1" sz="2800">
              <a:solidFill>
                <a:schemeClr val="dk1"/>
              </a:solidFill>
              <a:latin typeface="Candara"/>
              <a:ea typeface="Candara"/>
              <a:cs typeface="Candara"/>
              <a:sym typeface="Candara"/>
            </a:endParaRPr>
          </a:p>
        </p:txBody>
      </p:sp>
      <p:sp>
        <p:nvSpPr>
          <p:cNvPr id="632" name="Google Shape;632;g31cfad9aa9a_0_7"/>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33" name="Google Shape;633;g31cfad9aa9a_0_7"/>
          <p:cNvSpPr txBox="1"/>
          <p:nvPr/>
        </p:nvSpPr>
        <p:spPr>
          <a:xfrm>
            <a:off x="2589188" y="2236113"/>
            <a:ext cx="6810300" cy="43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00">
                <a:solidFill>
                  <a:srgbClr val="A31515"/>
                </a:solidFill>
                <a:highlight>
                  <a:srgbClr val="F7F7F7"/>
                </a:highlight>
                <a:latin typeface="Courier New"/>
                <a:ea typeface="Courier New"/>
                <a:cs typeface="Courier New"/>
                <a:sym typeface="Courier New"/>
              </a:rPr>
              <a:t>"balraj98/berkeley-segmentation-dataset-500-bsds500"</a:t>
            </a:r>
            <a:endParaRPr sz="1600">
              <a:solidFill>
                <a:schemeClr val="dk1"/>
              </a:solidFill>
              <a:highlight>
                <a:srgbClr val="F7F7F7"/>
              </a:highlight>
              <a:latin typeface="Courier New"/>
              <a:ea typeface="Courier New"/>
              <a:cs typeface="Courier New"/>
              <a:sym typeface="Courier New"/>
            </a:endParaRPr>
          </a:p>
        </p:txBody>
      </p:sp>
      <p:graphicFrame>
        <p:nvGraphicFramePr>
          <p:cNvPr id="634" name="Google Shape;634;g31cfad9aa9a_0_7"/>
          <p:cNvGraphicFramePr/>
          <p:nvPr/>
        </p:nvGraphicFramePr>
        <p:xfrm>
          <a:off x="2640113" y="2811238"/>
          <a:ext cx="3000000" cy="3000000"/>
        </p:xfrm>
        <a:graphic>
          <a:graphicData uri="http://schemas.openxmlformats.org/drawingml/2006/table">
            <a:tbl>
              <a:tblPr>
                <a:noFill/>
                <a:tableStyleId>{E5620C9A-F29E-408B-9ED1-4777B6611F59}</a:tableStyleId>
              </a:tblPr>
              <a:tblGrid>
                <a:gridCol w="2567150"/>
                <a:gridCol w="624900"/>
                <a:gridCol w="799975"/>
                <a:gridCol w="1134100"/>
                <a:gridCol w="1482600"/>
              </a:tblGrid>
              <a:tr h="200025">
                <a:tc>
                  <a:txBody>
                    <a:bodyPr/>
                    <a:lstStyle/>
                    <a:p>
                      <a:pPr indent="0" lvl="0" marL="0" rtl="0" algn="ctr">
                        <a:spcBef>
                          <a:spcPts val="0"/>
                        </a:spcBef>
                        <a:spcAft>
                          <a:spcPts val="0"/>
                        </a:spcAft>
                        <a:buNone/>
                      </a:pPr>
                      <a:r>
                        <a:rPr b="1" lang="en-US" sz="1600"/>
                        <a:t>Algorithm</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Time</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PSNR</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RMSE</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Dataset</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600"/>
                        <a:t>V4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6.45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25.53</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16.43</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BSDS (N=200)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600"/>
                        <a:t>Gini v1</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4.26</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21.64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22.65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BSDS (N=200)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600"/>
                        <a:t>Gini v2</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3.88</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21.21</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23.14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BSDS (N=200)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600"/>
                        <a:t>Gini v3 p*(1-p)</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3.82</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21.48</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22.95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BSDS (N=200)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2425">
                <a:tc>
                  <a:txBody>
                    <a:bodyPr/>
                    <a:lstStyle/>
                    <a:p>
                      <a:pPr indent="0" lvl="0" marL="0" rtl="0" algn="ctr">
                        <a:lnSpc>
                          <a:spcPct val="115000"/>
                        </a:lnSpc>
                        <a:spcBef>
                          <a:spcPts val="0"/>
                        </a:spcBef>
                        <a:spcAft>
                          <a:spcPts val="0"/>
                        </a:spcAft>
                        <a:buNone/>
                      </a:pPr>
                      <a:r>
                        <a:rPr lang="en-US" sz="1600"/>
                        <a:t>Gini v4 (nonlinear scaling)</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3.72</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24.44</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16.55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BSDS (N=200)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US" sz="1600"/>
                        <a:t>Gini v5 (image add)</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4.25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28.87</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9.93</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BSDS (N=200)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31cde71a523_0_11"/>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0" name="Google Shape;640;g31cde71a523_0_11"/>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 name="Google Shape;641;g31cde71a523_0_11"/>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Novelty &gt; Theoretical &gt; Changes</a:t>
            </a:r>
            <a:endParaRPr b="1" i="0" sz="2800" u="none" cap="none" strike="noStrike">
              <a:solidFill>
                <a:schemeClr val="dk1"/>
              </a:solidFill>
              <a:latin typeface="Candara"/>
              <a:ea typeface="Candara"/>
              <a:cs typeface="Candara"/>
              <a:sym typeface="Candara"/>
            </a:endParaRPr>
          </a:p>
        </p:txBody>
      </p:sp>
      <p:sp>
        <p:nvSpPr>
          <p:cNvPr id="642" name="Google Shape;642;g31cde71a523_0_11"/>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43" name="Google Shape;643;g31cde71a523_0_11"/>
          <p:cNvSpPr txBox="1"/>
          <p:nvPr/>
        </p:nvSpPr>
        <p:spPr>
          <a:xfrm>
            <a:off x="942175" y="4036625"/>
            <a:ext cx="97203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1600">
                <a:solidFill>
                  <a:schemeClr val="dk1"/>
                </a:solidFill>
              </a:rPr>
              <a:t>&gt; </a:t>
            </a:r>
            <a:r>
              <a:rPr b="1" lang="en-US" sz="1600">
                <a:solidFill>
                  <a:schemeClr val="dk1"/>
                </a:solidFill>
              </a:rPr>
              <a:t>Preserve Naturalness: </a:t>
            </a:r>
            <a:r>
              <a:rPr lang="en-US" sz="1600">
                <a:solidFill>
                  <a:schemeClr val="dk1"/>
                </a:solidFill>
              </a:rPr>
              <a:t>If the enhanced image appears overly processed, incorporate a blending step: We blend the enhanced image with the original.</a:t>
            </a:r>
            <a:endParaRPr sz="1600">
              <a:solidFill>
                <a:schemeClr val="dk1"/>
              </a:solidFill>
            </a:endParaRPr>
          </a:p>
        </p:txBody>
      </p:sp>
      <p:sp>
        <p:nvSpPr>
          <p:cNvPr id="644" name="Google Shape;644;g31cde71a523_0_11"/>
          <p:cNvSpPr txBox="1"/>
          <p:nvPr/>
        </p:nvSpPr>
        <p:spPr>
          <a:xfrm>
            <a:off x="929625" y="3165338"/>
            <a:ext cx="10454100" cy="43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600">
                <a:solidFill>
                  <a:schemeClr val="dk1"/>
                </a:solidFill>
                <a:highlight>
                  <a:srgbClr val="F7F7F7"/>
                </a:highlight>
              </a:rPr>
              <a:t>&gt; Non-Linear Scaling:</a:t>
            </a:r>
            <a:r>
              <a:rPr lang="en-US" sz="1600">
                <a:solidFill>
                  <a:schemeClr val="dk1"/>
                </a:solidFill>
                <a:highlight>
                  <a:srgbClr val="F7F7F7"/>
                </a:highlight>
              </a:rPr>
              <a:t> </a:t>
            </a:r>
            <a:r>
              <a:rPr lang="en-US" sz="1600">
                <a:solidFill>
                  <a:schemeClr val="dk1"/>
                </a:solidFill>
                <a:highlight>
                  <a:srgbClr val="F7F7F7"/>
                </a:highlight>
              </a:rPr>
              <a:t>Use a non-linear scaling function that emphasizes contrast in segments.</a:t>
            </a:r>
            <a:endParaRPr sz="1600">
              <a:solidFill>
                <a:schemeClr val="dk1"/>
              </a:solidFill>
              <a:highlight>
                <a:srgbClr val="F7F7F7"/>
              </a:highlight>
            </a:endParaRPr>
          </a:p>
        </p:txBody>
      </p:sp>
      <p:sp>
        <p:nvSpPr>
          <p:cNvPr id="645" name="Google Shape;645;g31cde71a523_0_11"/>
          <p:cNvSpPr txBox="1"/>
          <p:nvPr/>
        </p:nvSpPr>
        <p:spPr>
          <a:xfrm>
            <a:off x="875175" y="2362363"/>
            <a:ext cx="1117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&gt; </a:t>
            </a:r>
            <a:r>
              <a:rPr b="1" lang="en-US" sz="1600">
                <a:solidFill>
                  <a:schemeClr val="dk1"/>
                </a:solidFill>
              </a:rPr>
              <a:t>Minimum Clipping:</a:t>
            </a:r>
            <a:r>
              <a:rPr lang="en-US" sz="1600">
                <a:solidFill>
                  <a:schemeClr val="dk1"/>
                </a:solidFill>
              </a:rPr>
              <a:t> A</a:t>
            </a:r>
            <a:r>
              <a:rPr lang="en-US" sz="1600">
                <a:solidFill>
                  <a:schemeClr val="dk1"/>
                </a:solidFill>
              </a:rPr>
              <a:t> minimum threshold for Gini values to ensure segments with low Gini values do not dominate</a:t>
            </a:r>
            <a:endParaRPr sz="1600"/>
          </a:p>
        </p:txBody>
      </p:sp>
      <p:sp>
        <p:nvSpPr>
          <p:cNvPr id="646" name="Google Shape;646;g31cde71a523_0_11"/>
          <p:cNvSpPr txBox="1"/>
          <p:nvPr/>
        </p:nvSpPr>
        <p:spPr>
          <a:xfrm>
            <a:off x="875175" y="1559388"/>
            <a:ext cx="1117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&gt; </a:t>
            </a:r>
            <a:r>
              <a:rPr b="1" lang="en-US" sz="1600">
                <a:solidFill>
                  <a:schemeClr val="dk1"/>
                </a:solidFill>
              </a:rPr>
              <a:t>Approximating Entropy Curve</a:t>
            </a:r>
            <a:r>
              <a:rPr b="1" lang="en-US" sz="1600">
                <a:solidFill>
                  <a:schemeClr val="dk1"/>
                </a:solidFill>
              </a:rPr>
              <a:t>:</a:t>
            </a:r>
            <a:r>
              <a:rPr lang="en-US" sz="1600">
                <a:solidFill>
                  <a:schemeClr val="dk1"/>
                </a:solidFill>
              </a:rPr>
              <a:t> Square Gini Index curve to approximate entropy curve.</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31cfd665b28_0_51"/>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2" name="Google Shape;652;g31cfd665b28_0_51"/>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3" name="Google Shape;653;g31cfd665b28_0_51"/>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Novelty &gt; Theoretical </a:t>
            </a:r>
            <a:endParaRPr b="1" i="0" sz="2800" u="none" cap="none" strike="noStrike">
              <a:solidFill>
                <a:schemeClr val="dk1"/>
              </a:solidFill>
              <a:latin typeface="Candara"/>
              <a:ea typeface="Candara"/>
              <a:cs typeface="Candara"/>
              <a:sym typeface="Candara"/>
            </a:endParaRPr>
          </a:p>
        </p:txBody>
      </p:sp>
      <p:sp>
        <p:nvSpPr>
          <p:cNvPr id="654" name="Google Shape;654;g31cfd665b28_0_51"/>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55" name="Google Shape;655;g31cfd665b28_0_51"/>
          <p:cNvSpPr txBox="1"/>
          <p:nvPr/>
        </p:nvSpPr>
        <p:spPr>
          <a:xfrm>
            <a:off x="1707788" y="5609750"/>
            <a:ext cx="8626200" cy="6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Started draft paper writing. Urgent need of guidance.</a:t>
            </a:r>
            <a:endParaRPr sz="2800">
              <a:solidFill>
                <a:schemeClr val="dk1"/>
              </a:solidFill>
              <a:latin typeface="Calibri"/>
              <a:ea typeface="Calibri"/>
              <a:cs typeface="Calibri"/>
              <a:sym typeface="Calibri"/>
            </a:endParaRPr>
          </a:p>
        </p:txBody>
      </p:sp>
      <p:pic>
        <p:nvPicPr>
          <p:cNvPr id="656" name="Google Shape;656;g31cfd665b28_0_51"/>
          <p:cNvPicPr preferRelativeResize="0"/>
          <p:nvPr/>
        </p:nvPicPr>
        <p:blipFill>
          <a:blip r:embed="rId3">
            <a:alphaModFix/>
          </a:blip>
          <a:stretch>
            <a:fillRect/>
          </a:stretch>
        </p:blipFill>
        <p:spPr>
          <a:xfrm>
            <a:off x="338100" y="4100275"/>
            <a:ext cx="1613401" cy="1613401"/>
          </a:xfrm>
          <a:prstGeom prst="rect">
            <a:avLst/>
          </a:prstGeom>
          <a:noFill/>
          <a:ln>
            <a:noFill/>
          </a:ln>
        </p:spPr>
      </p:pic>
      <p:pic>
        <p:nvPicPr>
          <p:cNvPr id="657" name="Google Shape;657;g31cfd665b28_0_51"/>
          <p:cNvPicPr preferRelativeResize="0"/>
          <p:nvPr/>
        </p:nvPicPr>
        <p:blipFill>
          <a:blip r:embed="rId4">
            <a:alphaModFix/>
          </a:blip>
          <a:stretch>
            <a:fillRect/>
          </a:stretch>
        </p:blipFill>
        <p:spPr>
          <a:xfrm>
            <a:off x="2106925" y="1313130"/>
            <a:ext cx="3446300" cy="2581375"/>
          </a:xfrm>
          <a:prstGeom prst="rect">
            <a:avLst/>
          </a:prstGeom>
          <a:noFill/>
          <a:ln>
            <a:noFill/>
          </a:ln>
        </p:spPr>
      </p:pic>
      <p:pic>
        <p:nvPicPr>
          <p:cNvPr id="658" name="Google Shape;658;g31cfd665b28_0_51"/>
          <p:cNvPicPr preferRelativeResize="0"/>
          <p:nvPr/>
        </p:nvPicPr>
        <p:blipFill>
          <a:blip r:embed="rId5">
            <a:alphaModFix/>
          </a:blip>
          <a:stretch>
            <a:fillRect/>
          </a:stretch>
        </p:blipFill>
        <p:spPr>
          <a:xfrm>
            <a:off x="6931900" y="1370201"/>
            <a:ext cx="3707809" cy="2469900"/>
          </a:xfrm>
          <a:prstGeom prst="rect">
            <a:avLst/>
          </a:prstGeom>
          <a:noFill/>
          <a:ln>
            <a:noFill/>
          </a:ln>
        </p:spPr>
      </p:pic>
      <p:sp>
        <p:nvSpPr>
          <p:cNvPr id="659" name="Google Shape;659;g31cfd665b28_0_51"/>
          <p:cNvSpPr txBox="1"/>
          <p:nvPr/>
        </p:nvSpPr>
        <p:spPr>
          <a:xfrm>
            <a:off x="2100350" y="3968775"/>
            <a:ext cx="30234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chemeClr val="dk1"/>
                </a:solidFill>
                <a:latin typeface="Calibri"/>
                <a:ea typeface="Calibri"/>
                <a:cs typeface="Calibri"/>
                <a:sym typeface="Calibri"/>
              </a:rPr>
              <a:t>Gini is Faster!</a:t>
            </a:r>
            <a:endParaRPr sz="2100">
              <a:solidFill>
                <a:schemeClr val="dk1"/>
              </a:solidFill>
              <a:latin typeface="Calibri"/>
              <a:ea typeface="Calibri"/>
              <a:cs typeface="Calibri"/>
              <a:sym typeface="Calibri"/>
            </a:endParaRPr>
          </a:p>
        </p:txBody>
      </p:sp>
      <p:sp>
        <p:nvSpPr>
          <p:cNvPr id="660" name="Google Shape;660;g31cfd665b28_0_51"/>
          <p:cNvSpPr txBox="1"/>
          <p:nvPr/>
        </p:nvSpPr>
        <p:spPr>
          <a:xfrm>
            <a:off x="7001200" y="3977975"/>
            <a:ext cx="36384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chemeClr val="dk1"/>
                </a:solidFill>
                <a:latin typeface="Calibri"/>
                <a:ea typeface="Calibri"/>
                <a:cs typeface="Calibri"/>
                <a:sym typeface="Calibri"/>
              </a:rPr>
              <a:t>Our Gini is more “Accurate” !</a:t>
            </a:r>
            <a:endParaRPr sz="21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31f30e1ee0f_0_29"/>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6" name="Google Shape;666;g31f30e1ee0f_0_29"/>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7" name="Google Shape;667;g31f30e1ee0f_0_29"/>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Novelty &gt; Application</a:t>
            </a:r>
            <a:endParaRPr b="1" i="0" sz="2800" u="none" cap="none" strike="noStrike">
              <a:solidFill>
                <a:schemeClr val="dk1"/>
              </a:solidFill>
              <a:latin typeface="Candara"/>
              <a:ea typeface="Candara"/>
              <a:cs typeface="Candara"/>
              <a:sym typeface="Candara"/>
            </a:endParaRPr>
          </a:p>
        </p:txBody>
      </p:sp>
      <p:sp>
        <p:nvSpPr>
          <p:cNvPr id="668" name="Google Shape;668;g31f30e1ee0f_0_29"/>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69" name="Google Shape;669;g31f30e1ee0f_0_29"/>
          <p:cNvPicPr preferRelativeResize="0"/>
          <p:nvPr/>
        </p:nvPicPr>
        <p:blipFill>
          <a:blip r:embed="rId3">
            <a:alphaModFix/>
          </a:blip>
          <a:stretch>
            <a:fillRect/>
          </a:stretch>
        </p:blipFill>
        <p:spPr>
          <a:xfrm>
            <a:off x="2400300" y="1255563"/>
            <a:ext cx="7391400" cy="4295775"/>
          </a:xfrm>
          <a:prstGeom prst="rect">
            <a:avLst/>
          </a:prstGeom>
          <a:noFill/>
          <a:ln>
            <a:noFill/>
          </a:ln>
        </p:spPr>
      </p:pic>
      <p:sp>
        <p:nvSpPr>
          <p:cNvPr id="670" name="Google Shape;670;g31f30e1ee0f_0_29"/>
          <p:cNvSpPr txBox="1"/>
          <p:nvPr/>
        </p:nvSpPr>
        <p:spPr>
          <a:xfrm>
            <a:off x="2275400" y="5646225"/>
            <a:ext cx="7687200" cy="6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Calibri"/>
                <a:ea typeface="Calibri"/>
                <a:cs typeface="Calibri"/>
                <a:sym typeface="Calibri"/>
              </a:rPr>
              <a:t>Underwater Image Enhancement</a:t>
            </a:r>
            <a:endParaRPr sz="2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1f1936c6c3_0_60"/>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g31f1936c6c3_0_60"/>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 name="Google Shape;129;g31f1936c6c3_0_60"/>
          <p:cNvSpPr txBox="1"/>
          <p:nvPr/>
        </p:nvSpPr>
        <p:spPr>
          <a:xfrm>
            <a:off x="176325" y="478200"/>
            <a:ext cx="12057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800">
                <a:solidFill>
                  <a:schemeClr val="dk1"/>
                </a:solidFill>
                <a:latin typeface="Candara"/>
                <a:ea typeface="Candara"/>
                <a:cs typeface="Candara"/>
                <a:sym typeface="Candara"/>
              </a:rPr>
              <a:t>Introduction &gt; Entropy Curve vs Histogram (Contd)</a:t>
            </a:r>
            <a:endParaRPr b="1" sz="2800">
              <a:solidFill>
                <a:schemeClr val="dk1"/>
              </a:solidFill>
              <a:latin typeface="Candara"/>
              <a:ea typeface="Candara"/>
              <a:cs typeface="Candara"/>
              <a:sym typeface="Candara"/>
            </a:endParaRPr>
          </a:p>
        </p:txBody>
      </p:sp>
      <p:sp>
        <p:nvSpPr>
          <p:cNvPr id="130" name="Google Shape;130;g31f1936c6c3_0_60"/>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31" name="Google Shape;131;g31f1936c6c3_0_60"/>
          <p:cNvSpPr txBox="1"/>
          <p:nvPr/>
        </p:nvSpPr>
        <p:spPr>
          <a:xfrm>
            <a:off x="779675" y="1185600"/>
            <a:ext cx="8958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Paper Title: A new approach of image contrast enhancement based on </a:t>
            </a:r>
            <a:r>
              <a:rPr lang="en-US" sz="1600" u="sng">
                <a:solidFill>
                  <a:srgbClr val="FF0000"/>
                </a:solidFill>
              </a:rPr>
              <a:t>entropy curve</a:t>
            </a:r>
            <a:endParaRPr sz="1600" u="sng">
              <a:solidFill>
                <a:srgbClr val="FF0000"/>
              </a:solidFill>
            </a:endParaRPr>
          </a:p>
          <a:p>
            <a:pPr indent="0" lvl="0" marL="0" rtl="0" algn="l">
              <a:spcBef>
                <a:spcPts val="0"/>
              </a:spcBef>
              <a:spcAft>
                <a:spcPts val="0"/>
              </a:spcAft>
              <a:buNone/>
            </a:pPr>
            <a:r>
              <a:t/>
            </a:r>
            <a:endParaRPr/>
          </a:p>
        </p:txBody>
      </p:sp>
      <p:pic>
        <p:nvPicPr>
          <p:cNvPr id="132" name="Google Shape;132;g31f1936c6c3_0_60"/>
          <p:cNvPicPr preferRelativeResize="0"/>
          <p:nvPr/>
        </p:nvPicPr>
        <p:blipFill>
          <a:blip r:embed="rId3">
            <a:alphaModFix/>
          </a:blip>
          <a:stretch>
            <a:fillRect/>
          </a:stretch>
        </p:blipFill>
        <p:spPr>
          <a:xfrm>
            <a:off x="536200" y="1706050"/>
            <a:ext cx="6468837" cy="4851600"/>
          </a:xfrm>
          <a:prstGeom prst="rect">
            <a:avLst/>
          </a:prstGeom>
          <a:noFill/>
          <a:ln>
            <a:noFill/>
          </a:ln>
        </p:spPr>
      </p:pic>
      <p:sp>
        <p:nvSpPr>
          <p:cNvPr id="133" name="Google Shape;133;g31f1936c6c3_0_60"/>
          <p:cNvSpPr txBox="1"/>
          <p:nvPr/>
        </p:nvSpPr>
        <p:spPr>
          <a:xfrm>
            <a:off x="7161300" y="3505779"/>
            <a:ext cx="4725900" cy="14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Calibri"/>
                <a:ea typeface="Calibri"/>
                <a:cs typeface="Calibri"/>
                <a:sym typeface="Calibri"/>
              </a:rPr>
              <a:t>Histogram only considers global information! So the authors introduce entropy as it considers both local and global information.</a:t>
            </a:r>
            <a:endParaRPr sz="20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31cfd665b28_0_65"/>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6" name="Google Shape;676;g31cfd665b28_0_65"/>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7" name="Google Shape;677;g31cfd665b28_0_65"/>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Novelty &gt; Application &gt; Result</a:t>
            </a:r>
            <a:endParaRPr b="1" i="0" sz="2800" u="none" cap="none" strike="noStrike">
              <a:solidFill>
                <a:schemeClr val="dk1"/>
              </a:solidFill>
              <a:latin typeface="Candara"/>
              <a:ea typeface="Candara"/>
              <a:cs typeface="Candara"/>
              <a:sym typeface="Candara"/>
            </a:endParaRPr>
          </a:p>
        </p:txBody>
      </p:sp>
      <p:sp>
        <p:nvSpPr>
          <p:cNvPr id="678" name="Google Shape;678;g31cfd665b28_0_65"/>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79" name="Google Shape;679;g31cfd665b28_0_65"/>
          <p:cNvSpPr txBox="1"/>
          <p:nvPr/>
        </p:nvSpPr>
        <p:spPr>
          <a:xfrm>
            <a:off x="1014375" y="5276750"/>
            <a:ext cx="1052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Dataset used in Paper: “</a:t>
            </a:r>
            <a:r>
              <a:rPr lang="en-US" sz="1600">
                <a:solidFill>
                  <a:srgbClr val="1155CC"/>
                </a:solidFill>
              </a:rPr>
              <a:t>Color correction and adaptive contrast enhancement for underwater image enhancement</a:t>
            </a:r>
            <a:r>
              <a:rPr lang="en-US" sz="1600"/>
              <a:t>”</a:t>
            </a:r>
            <a:endParaRPr sz="1600"/>
          </a:p>
        </p:txBody>
      </p:sp>
      <p:graphicFrame>
        <p:nvGraphicFramePr>
          <p:cNvPr id="680" name="Google Shape;680;g31cfd665b28_0_65"/>
          <p:cNvGraphicFramePr/>
          <p:nvPr/>
        </p:nvGraphicFramePr>
        <p:xfrm>
          <a:off x="3596675" y="2562138"/>
          <a:ext cx="3000000" cy="3000000"/>
        </p:xfrm>
        <a:graphic>
          <a:graphicData uri="http://schemas.openxmlformats.org/drawingml/2006/table">
            <a:tbl>
              <a:tblPr>
                <a:noFill/>
                <a:tableStyleId>{E5620C9A-F29E-408B-9ED1-4777B6611F59}</a:tableStyleId>
              </a:tblPr>
              <a:tblGrid>
                <a:gridCol w="1636300"/>
                <a:gridCol w="779175"/>
                <a:gridCol w="789800"/>
                <a:gridCol w="789800"/>
                <a:gridCol w="789800"/>
              </a:tblGrid>
              <a:tr h="270925">
                <a:tc>
                  <a:txBody>
                    <a:bodyPr/>
                    <a:lstStyle/>
                    <a:p>
                      <a:pPr indent="0" lvl="0" marL="0" rtl="0" algn="ctr">
                        <a:lnSpc>
                          <a:spcPct val="115000"/>
                        </a:lnSpc>
                        <a:spcBef>
                          <a:spcPts val="0"/>
                        </a:spcBef>
                        <a:spcAft>
                          <a:spcPts val="0"/>
                        </a:spcAft>
                        <a:buNone/>
                      </a:pPr>
                      <a:r>
                        <a:rPr b="1" lang="en-US" sz="1600"/>
                        <a:t>version</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PSNR</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RMSE</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EI</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PCQI</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70925">
                <a:tc>
                  <a:txBody>
                    <a:bodyPr/>
                    <a:lstStyle/>
                    <a:p>
                      <a:pPr indent="0" lvl="0" marL="0" rtl="0" algn="l">
                        <a:lnSpc>
                          <a:spcPct val="115000"/>
                        </a:lnSpc>
                        <a:spcBef>
                          <a:spcPts val="0"/>
                        </a:spcBef>
                        <a:spcAft>
                          <a:spcPts val="0"/>
                        </a:spcAft>
                        <a:buNone/>
                      </a:pPr>
                      <a:r>
                        <a:rPr b="1" lang="en-US" sz="1600"/>
                        <a:t>This Paper</a:t>
                      </a:r>
                      <a:endParaRPr b="1"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22.07</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23.10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59.80</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0.05</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4775">
                <a:tc>
                  <a:txBody>
                    <a:bodyPr/>
                    <a:lstStyle/>
                    <a:p>
                      <a:pPr indent="0" lvl="0" marL="0" rtl="0" algn="l">
                        <a:lnSpc>
                          <a:spcPct val="115000"/>
                        </a:lnSpc>
                        <a:spcBef>
                          <a:spcPts val="0"/>
                        </a:spcBef>
                        <a:spcAft>
                          <a:spcPts val="0"/>
                        </a:spcAft>
                        <a:buNone/>
                      </a:pPr>
                      <a:r>
                        <a:rPr lang="en-US" sz="1600"/>
                        <a:t>Dataset Paper</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90.13</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600"/>
                        <a:t>1.101</a:t>
                      </a:r>
                      <a:endParaRPr sz="16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cxnSp>
        <p:nvCxnSpPr>
          <p:cNvPr id="681" name="Google Shape;681;g31cfd665b28_0_65"/>
          <p:cNvCxnSpPr/>
          <p:nvPr/>
        </p:nvCxnSpPr>
        <p:spPr>
          <a:xfrm rot="10800000">
            <a:off x="4932750" y="3325650"/>
            <a:ext cx="906900" cy="2116200"/>
          </a:xfrm>
          <a:prstGeom prst="straightConnector1">
            <a:avLst/>
          </a:prstGeom>
          <a:noFill/>
          <a:ln cap="flat" cmpd="sng" w="9525">
            <a:solidFill>
              <a:schemeClr val="dk2"/>
            </a:solidFill>
            <a:prstDash val="solid"/>
            <a:round/>
            <a:headEnd len="med" w="med" type="none"/>
            <a:tailEnd len="med" w="med" type="triangle"/>
          </a:ln>
        </p:spPr>
      </p:cxnSp>
      <p:sp>
        <p:nvSpPr>
          <p:cNvPr id="682" name="Google Shape;682;g31cfd665b28_0_65"/>
          <p:cNvSpPr txBox="1"/>
          <p:nvPr/>
        </p:nvSpPr>
        <p:spPr>
          <a:xfrm>
            <a:off x="8916375" y="391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Poor perceptual contrast, possibly oversaturated or degraded image).</a:t>
            </a:r>
            <a:endParaRPr/>
          </a:p>
        </p:txBody>
      </p:sp>
      <p:sp>
        <p:nvSpPr>
          <p:cNvPr id="683" name="Google Shape;683;g31cfd665b28_0_65"/>
          <p:cNvSpPr txBox="1"/>
          <p:nvPr/>
        </p:nvSpPr>
        <p:spPr>
          <a:xfrm>
            <a:off x="3865600" y="12428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Evaluates the perceptual quality, focusing on contrast enhancement.</a:t>
            </a:r>
            <a:endParaRPr/>
          </a:p>
        </p:txBody>
      </p:sp>
      <p:cxnSp>
        <p:nvCxnSpPr>
          <p:cNvPr id="684" name="Google Shape;684;g31cfd665b28_0_65"/>
          <p:cNvCxnSpPr>
            <a:stCxn id="683" idx="2"/>
          </p:cNvCxnSpPr>
          <p:nvPr/>
        </p:nvCxnSpPr>
        <p:spPr>
          <a:xfrm>
            <a:off x="5365600" y="1858425"/>
            <a:ext cx="2638200" cy="814800"/>
          </a:xfrm>
          <a:prstGeom prst="straightConnector1">
            <a:avLst/>
          </a:prstGeom>
          <a:noFill/>
          <a:ln cap="flat" cmpd="sng" w="9525">
            <a:solidFill>
              <a:schemeClr val="dk2"/>
            </a:solidFill>
            <a:prstDash val="solid"/>
            <a:round/>
            <a:headEnd len="med" w="med" type="none"/>
            <a:tailEnd len="med" w="med" type="triangle"/>
          </a:ln>
        </p:spPr>
      </p:cxnSp>
      <p:cxnSp>
        <p:nvCxnSpPr>
          <p:cNvPr id="685" name="Google Shape;685;g31cfd665b28_0_65"/>
          <p:cNvCxnSpPr/>
          <p:nvPr/>
        </p:nvCxnSpPr>
        <p:spPr>
          <a:xfrm rot="10800000">
            <a:off x="8162650" y="3309750"/>
            <a:ext cx="1034400" cy="877800"/>
          </a:xfrm>
          <a:prstGeom prst="straightConnector1">
            <a:avLst/>
          </a:prstGeom>
          <a:noFill/>
          <a:ln cap="flat" cmpd="sng" w="9525">
            <a:solidFill>
              <a:schemeClr val="dk2"/>
            </a:solidFill>
            <a:prstDash val="solid"/>
            <a:round/>
            <a:headEnd len="med" w="med" type="none"/>
            <a:tailEnd len="med" w="med" type="triangle"/>
          </a:ln>
        </p:spPr>
      </p:cxnSp>
      <p:pic>
        <p:nvPicPr>
          <p:cNvPr id="686" name="Google Shape;686;g31cfd665b28_0_65"/>
          <p:cNvPicPr preferRelativeResize="0"/>
          <p:nvPr/>
        </p:nvPicPr>
        <p:blipFill>
          <a:blip r:embed="rId3">
            <a:alphaModFix/>
          </a:blip>
          <a:stretch>
            <a:fillRect/>
          </a:stretch>
        </p:blipFill>
        <p:spPr>
          <a:xfrm>
            <a:off x="481125" y="2417902"/>
            <a:ext cx="2026650" cy="2026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31c40433d66_0_58"/>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 name="Google Shape;692;g31c40433d66_0_58"/>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3" name="Google Shape;693;g31c40433d66_0_58"/>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Conclusion</a:t>
            </a:r>
            <a:endParaRPr b="1" i="0" sz="2800" u="none" cap="none" strike="noStrike">
              <a:solidFill>
                <a:schemeClr val="dk1"/>
              </a:solidFill>
              <a:latin typeface="Candara"/>
              <a:ea typeface="Candara"/>
              <a:cs typeface="Candara"/>
              <a:sym typeface="Candara"/>
            </a:endParaRPr>
          </a:p>
        </p:txBody>
      </p:sp>
      <p:sp>
        <p:nvSpPr>
          <p:cNvPr id="694" name="Google Shape;694;g31c40433d66_0_58"/>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695" name="Google Shape;695;g31c40433d66_0_58"/>
          <p:cNvSpPr/>
          <p:nvPr/>
        </p:nvSpPr>
        <p:spPr>
          <a:xfrm>
            <a:off x="481125" y="1933650"/>
            <a:ext cx="3453000" cy="102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Calibri"/>
                <a:ea typeface="Calibri"/>
                <a:cs typeface="Calibri"/>
                <a:sym typeface="Calibri"/>
              </a:rPr>
              <a:t>5+ major revisions to reproduce the paper’s method</a:t>
            </a:r>
            <a:endParaRPr sz="2000">
              <a:latin typeface="Calibri"/>
              <a:ea typeface="Calibri"/>
              <a:cs typeface="Calibri"/>
              <a:sym typeface="Calibri"/>
            </a:endParaRPr>
          </a:p>
        </p:txBody>
      </p:sp>
      <p:sp>
        <p:nvSpPr>
          <p:cNvPr id="696" name="Google Shape;696;g31c40433d66_0_58"/>
          <p:cNvSpPr/>
          <p:nvPr/>
        </p:nvSpPr>
        <p:spPr>
          <a:xfrm>
            <a:off x="4497200" y="3063400"/>
            <a:ext cx="3453000" cy="102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Calibri"/>
                <a:ea typeface="Calibri"/>
                <a:cs typeface="Calibri"/>
                <a:sym typeface="Calibri"/>
              </a:rPr>
              <a:t>3</a:t>
            </a:r>
            <a:r>
              <a:rPr lang="en-US" sz="2000">
                <a:latin typeface="Calibri"/>
                <a:ea typeface="Calibri"/>
                <a:cs typeface="Calibri"/>
                <a:sym typeface="Calibri"/>
              </a:rPr>
              <a:t> Novelty (Required 5+2 major revisions as well)</a:t>
            </a:r>
            <a:endParaRPr sz="2000">
              <a:latin typeface="Calibri"/>
              <a:ea typeface="Calibri"/>
              <a:cs typeface="Calibri"/>
              <a:sym typeface="Calibri"/>
            </a:endParaRPr>
          </a:p>
        </p:txBody>
      </p:sp>
      <p:sp>
        <p:nvSpPr>
          <p:cNvPr id="697" name="Google Shape;697;g31c40433d66_0_58"/>
          <p:cNvSpPr/>
          <p:nvPr/>
        </p:nvSpPr>
        <p:spPr>
          <a:xfrm>
            <a:off x="8425900" y="4193125"/>
            <a:ext cx="3453000" cy="102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Calibri"/>
                <a:ea typeface="Calibri"/>
                <a:cs typeface="Calibri"/>
                <a:sym typeface="Calibri"/>
              </a:rPr>
              <a:t>Understanding Vast Literature was intriguing</a:t>
            </a:r>
            <a:endParaRPr sz="20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31ad6b00096_0_126"/>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3" name="Google Shape;703;g31ad6b00096_0_126"/>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4" name="Google Shape;704;g31ad6b00096_0_126"/>
          <p:cNvSpPr txBox="1"/>
          <p:nvPr/>
        </p:nvSpPr>
        <p:spPr>
          <a:xfrm>
            <a:off x="404922" y="249600"/>
            <a:ext cx="5676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i="0" lang="en-US" sz="2800" u="none" cap="none" strike="noStrike">
                <a:solidFill>
                  <a:schemeClr val="dk1"/>
                </a:solidFill>
                <a:latin typeface="Candara"/>
                <a:ea typeface="Candara"/>
                <a:cs typeface="Candara"/>
                <a:sym typeface="Candara"/>
              </a:rPr>
              <a:t>Conclusion</a:t>
            </a:r>
            <a:endParaRPr b="1" i="0" sz="2800" u="none" cap="none" strike="noStrike">
              <a:solidFill>
                <a:schemeClr val="dk1"/>
              </a:solidFill>
              <a:latin typeface="Candara"/>
              <a:ea typeface="Candara"/>
              <a:cs typeface="Candara"/>
              <a:sym typeface="Candara"/>
            </a:endParaRPr>
          </a:p>
        </p:txBody>
      </p:sp>
      <p:sp>
        <p:nvSpPr>
          <p:cNvPr id="705" name="Google Shape;705;g31ad6b00096_0_126"/>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06" name="Google Shape;706;g31ad6b00096_0_126"/>
          <p:cNvSpPr txBox="1"/>
          <p:nvPr/>
        </p:nvSpPr>
        <p:spPr>
          <a:xfrm>
            <a:off x="2555300" y="2704175"/>
            <a:ext cx="7444800" cy="7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Thanks a lot for your time. Feel free to ask any questions…</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31c40433d66_0_113"/>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2" name="Google Shape;712;g31c40433d66_0_113"/>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3" name="Google Shape;713;g31c40433d66_0_113"/>
          <p:cNvSpPr txBox="1"/>
          <p:nvPr/>
        </p:nvSpPr>
        <p:spPr>
          <a:xfrm>
            <a:off x="404922" y="249600"/>
            <a:ext cx="5676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i="0" lang="en-US" sz="2800" u="none" cap="none" strike="noStrike">
                <a:solidFill>
                  <a:schemeClr val="dk1"/>
                </a:solidFill>
                <a:latin typeface="Candara"/>
                <a:ea typeface="Candara"/>
                <a:cs typeface="Candara"/>
                <a:sym typeface="Candara"/>
              </a:rPr>
              <a:t>Conclusion</a:t>
            </a:r>
            <a:endParaRPr b="1" i="0" sz="2800" u="none" cap="none" strike="noStrike">
              <a:solidFill>
                <a:schemeClr val="dk1"/>
              </a:solidFill>
              <a:latin typeface="Candara"/>
              <a:ea typeface="Candara"/>
              <a:cs typeface="Candara"/>
              <a:sym typeface="Candara"/>
            </a:endParaRPr>
          </a:p>
        </p:txBody>
      </p:sp>
      <p:sp>
        <p:nvSpPr>
          <p:cNvPr id="714" name="Google Shape;714;g31c40433d66_0_113"/>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15" name="Google Shape;715;g31c40433d66_0_113"/>
          <p:cNvSpPr txBox="1"/>
          <p:nvPr/>
        </p:nvSpPr>
        <p:spPr>
          <a:xfrm>
            <a:off x="588725" y="1050175"/>
            <a:ext cx="1147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rPr>
              <a:t>[1] </a:t>
            </a:r>
            <a:r>
              <a:rPr lang="en-US" sz="1200">
                <a:solidFill>
                  <a:schemeClr val="dk1"/>
                </a:solidFill>
              </a:rPr>
              <a:t>Raheja, Anisha, et al. "Controlling over enhancement of images using histogram equalization technique." </a:t>
            </a:r>
            <a:r>
              <a:rPr i="1" lang="en-US" sz="1200">
                <a:solidFill>
                  <a:schemeClr val="dk1"/>
                </a:solidFill>
              </a:rPr>
              <a:t>IOP Conference Series: Materials Science and Engineering</a:t>
            </a:r>
            <a:r>
              <a:rPr lang="en-US" sz="1200">
                <a:solidFill>
                  <a:schemeClr val="dk1"/>
                </a:solidFill>
              </a:rPr>
              <a:t>. Vol. 804. No. 1. IOP Publishing, 2020.</a:t>
            </a:r>
            <a:endParaRPr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31f1936c6c3_0_35"/>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g31f1936c6c3_0_35"/>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g31f1936c6c3_0_35"/>
          <p:cNvSpPr txBox="1"/>
          <p:nvPr/>
        </p:nvSpPr>
        <p:spPr>
          <a:xfrm>
            <a:off x="176325" y="478200"/>
            <a:ext cx="12057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800">
                <a:solidFill>
                  <a:schemeClr val="dk1"/>
                </a:solidFill>
                <a:latin typeface="Candara"/>
                <a:ea typeface="Candara"/>
                <a:cs typeface="Candara"/>
                <a:sym typeface="Candara"/>
              </a:rPr>
              <a:t>Introduction &gt; What is Entropy in Image?</a:t>
            </a:r>
            <a:endParaRPr b="1" sz="2800">
              <a:solidFill>
                <a:schemeClr val="dk1"/>
              </a:solidFill>
              <a:latin typeface="Candara"/>
              <a:ea typeface="Candara"/>
              <a:cs typeface="Candara"/>
              <a:sym typeface="Candara"/>
            </a:endParaRPr>
          </a:p>
        </p:txBody>
      </p:sp>
      <p:sp>
        <p:nvSpPr>
          <p:cNvPr id="141" name="Google Shape;141;g31f1936c6c3_0_35"/>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42" name="Google Shape;142;g31f1936c6c3_0_35"/>
          <p:cNvSpPr txBox="1"/>
          <p:nvPr/>
        </p:nvSpPr>
        <p:spPr>
          <a:xfrm>
            <a:off x="375600" y="1161700"/>
            <a:ext cx="1144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The entropy measures the </a:t>
            </a:r>
            <a:r>
              <a:rPr b="1" lang="en-US" sz="1600">
                <a:solidFill>
                  <a:schemeClr val="dk1"/>
                </a:solidFill>
              </a:rPr>
              <a:t>information content</a:t>
            </a:r>
            <a:r>
              <a:rPr lang="en-US" sz="1600">
                <a:solidFill>
                  <a:schemeClr val="dk1"/>
                </a:solidFill>
              </a:rPr>
              <a:t> or </a:t>
            </a:r>
            <a:r>
              <a:rPr b="1" lang="en-US" sz="1600">
                <a:solidFill>
                  <a:schemeClr val="dk1"/>
                </a:solidFill>
              </a:rPr>
              <a:t>randomness</a:t>
            </a:r>
            <a:r>
              <a:rPr lang="en-US" sz="1600">
                <a:solidFill>
                  <a:schemeClr val="dk1"/>
                </a:solidFill>
              </a:rPr>
              <a:t> of an image based on its pixel value distribution</a:t>
            </a:r>
            <a:endParaRPr sz="1600"/>
          </a:p>
        </p:txBody>
      </p:sp>
      <p:sp>
        <p:nvSpPr>
          <p:cNvPr id="143" name="Google Shape;143;g31f1936c6c3_0_35"/>
          <p:cNvSpPr txBox="1"/>
          <p:nvPr/>
        </p:nvSpPr>
        <p:spPr>
          <a:xfrm>
            <a:off x="6480575" y="4959075"/>
            <a:ext cx="550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Lower entropy suggests uniformity (e.g., a smooth image).</a:t>
            </a:r>
            <a:endParaRPr sz="1600">
              <a:solidFill>
                <a:schemeClr val="dk1"/>
              </a:solidFill>
            </a:endParaRPr>
          </a:p>
        </p:txBody>
      </p:sp>
      <p:sp>
        <p:nvSpPr>
          <p:cNvPr id="144" name="Google Shape;144;g31f1936c6c3_0_35"/>
          <p:cNvSpPr txBox="1"/>
          <p:nvPr/>
        </p:nvSpPr>
        <p:spPr>
          <a:xfrm>
            <a:off x="716025" y="5082225"/>
            <a:ext cx="459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Higher entropy indicates more randomness or detail (e.g., a textured image)</a:t>
            </a:r>
            <a:endParaRPr/>
          </a:p>
        </p:txBody>
      </p:sp>
      <p:pic>
        <p:nvPicPr>
          <p:cNvPr id="145" name="Google Shape;145;g31f1936c6c3_0_35"/>
          <p:cNvPicPr preferRelativeResize="0"/>
          <p:nvPr/>
        </p:nvPicPr>
        <p:blipFill>
          <a:blip r:embed="rId3">
            <a:alphaModFix/>
          </a:blip>
          <a:stretch>
            <a:fillRect/>
          </a:stretch>
        </p:blipFill>
        <p:spPr>
          <a:xfrm>
            <a:off x="534275" y="1745200"/>
            <a:ext cx="4489107" cy="3184625"/>
          </a:xfrm>
          <a:prstGeom prst="rect">
            <a:avLst/>
          </a:prstGeom>
          <a:noFill/>
          <a:ln>
            <a:noFill/>
          </a:ln>
        </p:spPr>
      </p:pic>
      <p:pic>
        <p:nvPicPr>
          <p:cNvPr id="146" name="Google Shape;146;g31f1936c6c3_0_35"/>
          <p:cNvPicPr preferRelativeResize="0"/>
          <p:nvPr/>
        </p:nvPicPr>
        <p:blipFill>
          <a:blip r:embed="rId4">
            <a:alphaModFix/>
          </a:blip>
          <a:stretch>
            <a:fillRect/>
          </a:stretch>
        </p:blipFill>
        <p:spPr>
          <a:xfrm>
            <a:off x="6480582" y="1745200"/>
            <a:ext cx="5239689" cy="3061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 name="Shape 150"/>
        <p:cNvGrpSpPr/>
        <p:nvPr/>
      </p:nvGrpSpPr>
      <p:grpSpPr>
        <a:xfrm>
          <a:off x="0" y="0"/>
          <a:ext cx="0" cy="0"/>
          <a:chOff x="0" y="0"/>
          <a:chExt cx="0" cy="0"/>
        </a:xfrm>
      </p:grpSpPr>
      <p:sp>
        <p:nvSpPr>
          <p:cNvPr id="151" name="Google Shape;151;g31f1936c6c3_0_5"/>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2" name="Google Shape;152;g31f1936c6c3_0_5"/>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g31f1936c6c3_0_5"/>
          <p:cNvSpPr txBox="1"/>
          <p:nvPr/>
        </p:nvSpPr>
        <p:spPr>
          <a:xfrm>
            <a:off x="176325" y="478200"/>
            <a:ext cx="12057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800">
                <a:solidFill>
                  <a:schemeClr val="dk1"/>
                </a:solidFill>
                <a:latin typeface="Candara"/>
                <a:ea typeface="Candara"/>
                <a:cs typeface="Candara"/>
                <a:sym typeface="Candara"/>
              </a:rPr>
              <a:t>Introduction &gt; </a:t>
            </a:r>
            <a:r>
              <a:rPr b="1" lang="en-US" sz="2800">
                <a:solidFill>
                  <a:schemeClr val="dk1"/>
                </a:solidFill>
                <a:latin typeface="Candara"/>
                <a:ea typeface="Candara"/>
                <a:cs typeface="Candara"/>
                <a:sym typeface="Candara"/>
              </a:rPr>
              <a:t>What is Entropy in Image? (Contd.)</a:t>
            </a:r>
            <a:endParaRPr b="1" sz="2800">
              <a:solidFill>
                <a:schemeClr val="dk1"/>
              </a:solidFill>
              <a:latin typeface="Candara"/>
              <a:ea typeface="Candara"/>
              <a:cs typeface="Candara"/>
              <a:sym typeface="Candara"/>
            </a:endParaRPr>
          </a:p>
        </p:txBody>
      </p:sp>
      <p:sp>
        <p:nvSpPr>
          <p:cNvPr id="154" name="Google Shape;154;g31f1936c6c3_0_5"/>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55" name="Google Shape;155;g31f1936c6c3_0_5"/>
          <p:cNvSpPr txBox="1"/>
          <p:nvPr/>
        </p:nvSpPr>
        <p:spPr>
          <a:xfrm>
            <a:off x="375600" y="1161700"/>
            <a:ext cx="1144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The entropy measures the </a:t>
            </a:r>
            <a:r>
              <a:rPr b="1" lang="en-US" sz="1600">
                <a:solidFill>
                  <a:schemeClr val="dk1"/>
                </a:solidFill>
              </a:rPr>
              <a:t>information content</a:t>
            </a:r>
            <a:r>
              <a:rPr lang="en-US" sz="1600">
                <a:solidFill>
                  <a:schemeClr val="dk1"/>
                </a:solidFill>
              </a:rPr>
              <a:t> or </a:t>
            </a:r>
            <a:r>
              <a:rPr b="1" lang="en-US" sz="1600">
                <a:solidFill>
                  <a:schemeClr val="dk1"/>
                </a:solidFill>
              </a:rPr>
              <a:t>randomness</a:t>
            </a:r>
            <a:r>
              <a:rPr lang="en-US" sz="1600">
                <a:solidFill>
                  <a:schemeClr val="dk1"/>
                </a:solidFill>
              </a:rPr>
              <a:t> of an image based on its pixel value distribution</a:t>
            </a:r>
            <a:endParaRPr sz="1600"/>
          </a:p>
        </p:txBody>
      </p:sp>
      <p:sp>
        <p:nvSpPr>
          <p:cNvPr id="156" name="Google Shape;156;g31f1936c6c3_0_5"/>
          <p:cNvSpPr txBox="1"/>
          <p:nvPr/>
        </p:nvSpPr>
        <p:spPr>
          <a:xfrm>
            <a:off x="2882950" y="3977175"/>
            <a:ext cx="4738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a:t>
            </a:r>
            <a:r>
              <a:rPr lang="en-US" sz="1600">
                <a:solidFill>
                  <a:schemeClr val="dk1"/>
                </a:solidFill>
              </a:rPr>
              <a:t>Lower entropy suggests uniformity (e.g., a </a:t>
            </a:r>
            <a:r>
              <a:rPr b="1" lang="en-US" sz="1600">
                <a:solidFill>
                  <a:schemeClr val="dk1"/>
                </a:solidFill>
              </a:rPr>
              <a:t>smooth</a:t>
            </a:r>
            <a:r>
              <a:rPr lang="en-US" sz="1600">
                <a:solidFill>
                  <a:schemeClr val="dk1"/>
                </a:solidFill>
              </a:rPr>
              <a:t> image).</a:t>
            </a:r>
            <a:endParaRPr sz="1600">
              <a:solidFill>
                <a:schemeClr val="dk1"/>
              </a:solidFill>
            </a:endParaRPr>
          </a:p>
        </p:txBody>
      </p:sp>
      <p:sp>
        <p:nvSpPr>
          <p:cNvPr id="157" name="Google Shape;157;g31f1936c6c3_0_5"/>
          <p:cNvSpPr txBox="1"/>
          <p:nvPr/>
        </p:nvSpPr>
        <p:spPr>
          <a:xfrm>
            <a:off x="2882950" y="2489300"/>
            <a:ext cx="489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a:t>
            </a:r>
            <a:r>
              <a:rPr lang="en-US" sz="1600">
                <a:solidFill>
                  <a:schemeClr val="dk1"/>
                </a:solidFill>
              </a:rPr>
              <a:t>Higher entropy indicates more randomness or detail (e.g., a </a:t>
            </a:r>
            <a:r>
              <a:rPr b="1" lang="en-US" sz="1600">
                <a:solidFill>
                  <a:schemeClr val="dk1"/>
                </a:solidFill>
              </a:rPr>
              <a:t>textured</a:t>
            </a:r>
            <a:r>
              <a:rPr lang="en-US" sz="1600">
                <a:solidFill>
                  <a:schemeClr val="dk1"/>
                </a:solidFill>
              </a:rPr>
              <a:t> image)</a:t>
            </a:r>
            <a:endParaRPr/>
          </a:p>
        </p:txBody>
      </p:sp>
      <p:pic>
        <p:nvPicPr>
          <p:cNvPr id="158" name="Google Shape;158;g31f1936c6c3_0_5"/>
          <p:cNvPicPr preferRelativeResize="0"/>
          <p:nvPr/>
        </p:nvPicPr>
        <p:blipFill>
          <a:blip r:embed="rId3">
            <a:alphaModFix/>
          </a:blip>
          <a:stretch>
            <a:fillRect/>
          </a:stretch>
        </p:blipFill>
        <p:spPr>
          <a:xfrm>
            <a:off x="7774032" y="2206988"/>
            <a:ext cx="4081965" cy="3061474"/>
          </a:xfrm>
          <a:prstGeom prst="rect">
            <a:avLst/>
          </a:prstGeom>
          <a:noFill/>
          <a:ln>
            <a:noFill/>
          </a:ln>
        </p:spPr>
      </p:pic>
      <p:pic>
        <p:nvPicPr>
          <p:cNvPr id="159" name="Google Shape;159;g31f1936c6c3_0_5"/>
          <p:cNvPicPr preferRelativeResize="0"/>
          <p:nvPr/>
        </p:nvPicPr>
        <p:blipFill>
          <a:blip r:embed="rId4">
            <a:alphaModFix/>
          </a:blip>
          <a:stretch>
            <a:fillRect/>
          </a:stretch>
        </p:blipFill>
        <p:spPr>
          <a:xfrm>
            <a:off x="528000" y="2154513"/>
            <a:ext cx="2122565" cy="3184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1c40433d66_0_8"/>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 name="Google Shape;165;g31c40433d66_0_8"/>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 name="Google Shape;166;g31c40433d66_0_8"/>
          <p:cNvSpPr txBox="1"/>
          <p:nvPr/>
        </p:nvSpPr>
        <p:spPr>
          <a:xfrm>
            <a:off x="481125" y="478200"/>
            <a:ext cx="8302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00"/>
              <a:buFont typeface="Arial"/>
              <a:buNone/>
            </a:pPr>
            <a:r>
              <a:rPr b="1" lang="en-US" sz="2800">
                <a:solidFill>
                  <a:schemeClr val="dk1"/>
                </a:solidFill>
                <a:latin typeface="Candara"/>
                <a:ea typeface="Candara"/>
                <a:cs typeface="Candara"/>
                <a:sym typeface="Candara"/>
              </a:rPr>
              <a:t>Introduction &gt; What is this paper about?</a:t>
            </a:r>
            <a:endParaRPr b="1" i="0" sz="2800" u="none" cap="none" strike="noStrike">
              <a:solidFill>
                <a:schemeClr val="dk1"/>
              </a:solidFill>
              <a:latin typeface="Candara"/>
              <a:ea typeface="Candara"/>
              <a:cs typeface="Candara"/>
              <a:sym typeface="Candara"/>
            </a:endParaRPr>
          </a:p>
        </p:txBody>
      </p:sp>
      <p:sp>
        <p:nvSpPr>
          <p:cNvPr id="167" name="Google Shape;167;g31c40433d66_0_8"/>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68" name="Google Shape;168;g31c40433d66_0_8"/>
          <p:cNvSpPr txBox="1"/>
          <p:nvPr/>
        </p:nvSpPr>
        <p:spPr>
          <a:xfrm>
            <a:off x="262175" y="1636950"/>
            <a:ext cx="53163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Calibri"/>
                <a:ea typeface="Calibri"/>
                <a:cs typeface="Calibri"/>
                <a:sym typeface="Calibri"/>
              </a:rPr>
              <a:t>A novel method for Image contrast enhancement</a:t>
            </a:r>
            <a:endParaRPr sz="2000">
              <a:solidFill>
                <a:schemeClr val="dk1"/>
              </a:solidFill>
              <a:latin typeface="Calibri"/>
              <a:ea typeface="Calibri"/>
              <a:cs typeface="Calibri"/>
              <a:sym typeface="Calibri"/>
            </a:endParaRPr>
          </a:p>
        </p:txBody>
      </p:sp>
      <p:pic>
        <p:nvPicPr>
          <p:cNvPr id="169" name="Google Shape;169;g31c40433d66_0_8"/>
          <p:cNvPicPr preferRelativeResize="0"/>
          <p:nvPr/>
        </p:nvPicPr>
        <p:blipFill rotWithShape="1">
          <a:blip r:embed="rId3">
            <a:alphaModFix/>
          </a:blip>
          <a:srcRect b="7089" l="0" r="0" t="0"/>
          <a:stretch/>
        </p:blipFill>
        <p:spPr>
          <a:xfrm>
            <a:off x="689150" y="2309275"/>
            <a:ext cx="4618075" cy="2243900"/>
          </a:xfrm>
          <a:prstGeom prst="rect">
            <a:avLst/>
          </a:prstGeom>
          <a:noFill/>
          <a:ln>
            <a:noFill/>
          </a:ln>
        </p:spPr>
      </p:pic>
      <p:sp>
        <p:nvSpPr>
          <p:cNvPr id="170" name="Google Shape;170;g31c40433d66_0_8"/>
          <p:cNvSpPr txBox="1"/>
          <p:nvPr/>
        </p:nvSpPr>
        <p:spPr>
          <a:xfrm>
            <a:off x="719375" y="5547900"/>
            <a:ext cx="11090700" cy="8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Calibri"/>
                <a:ea typeface="Calibri"/>
                <a:cs typeface="Calibri"/>
                <a:sym typeface="Calibri"/>
              </a:rPr>
              <a:t>Unlike papers that forces accuracy using preprocessing, this paper performs 0 preprocessing. Such amazing performance (27 PSNR) with a novel mathematical approach </a:t>
            </a:r>
            <a:endParaRPr sz="2000">
              <a:solidFill>
                <a:schemeClr val="dk1"/>
              </a:solidFill>
              <a:latin typeface="Calibri"/>
              <a:ea typeface="Calibri"/>
              <a:cs typeface="Calibri"/>
              <a:sym typeface="Calibri"/>
            </a:endParaRPr>
          </a:p>
        </p:txBody>
      </p:sp>
      <p:pic>
        <p:nvPicPr>
          <p:cNvPr id="171" name="Google Shape;171;g31c40433d66_0_8"/>
          <p:cNvPicPr preferRelativeResize="0"/>
          <p:nvPr/>
        </p:nvPicPr>
        <p:blipFill>
          <a:blip r:embed="rId4">
            <a:alphaModFix/>
          </a:blip>
          <a:stretch>
            <a:fillRect/>
          </a:stretch>
        </p:blipFill>
        <p:spPr>
          <a:xfrm>
            <a:off x="6959000" y="2230500"/>
            <a:ext cx="5100770" cy="2869187"/>
          </a:xfrm>
          <a:prstGeom prst="rect">
            <a:avLst/>
          </a:prstGeom>
          <a:noFill/>
          <a:ln>
            <a:noFill/>
          </a:ln>
        </p:spPr>
      </p:pic>
      <p:sp>
        <p:nvSpPr>
          <p:cNvPr id="172" name="Google Shape;172;g31c40433d66_0_8"/>
          <p:cNvSpPr txBox="1"/>
          <p:nvPr/>
        </p:nvSpPr>
        <p:spPr>
          <a:xfrm>
            <a:off x="6760025" y="1636950"/>
            <a:ext cx="53163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Calibri"/>
                <a:ea typeface="Calibri"/>
                <a:cs typeface="Calibri"/>
                <a:sym typeface="Calibri"/>
              </a:rPr>
              <a:t>using Entropy</a:t>
            </a:r>
            <a:endParaRPr sz="20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1c40433d66_0_19"/>
          <p:cNvSpPr/>
          <p:nvPr/>
        </p:nvSpPr>
        <p:spPr>
          <a:xfrm>
            <a:off x="0" y="6797041"/>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g31c40433d66_0_19"/>
          <p:cNvSpPr/>
          <p:nvPr/>
        </p:nvSpPr>
        <p:spPr>
          <a:xfrm>
            <a:off x="2229394" y="0"/>
            <a:ext cx="9962700" cy="65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 name="Google Shape;179;g31c40433d66_0_19"/>
          <p:cNvSpPr txBox="1"/>
          <p:nvPr>
            <p:ph idx="12" type="sldNum"/>
          </p:nvPr>
        </p:nvSpPr>
        <p:spPr>
          <a:xfrm>
            <a:off x="9316575" y="628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80" name="Google Shape;180;g31c40433d66_0_19"/>
          <p:cNvPicPr preferRelativeResize="0"/>
          <p:nvPr/>
        </p:nvPicPr>
        <p:blipFill>
          <a:blip r:embed="rId3">
            <a:alphaModFix/>
          </a:blip>
          <a:stretch>
            <a:fillRect/>
          </a:stretch>
        </p:blipFill>
        <p:spPr>
          <a:xfrm>
            <a:off x="685800" y="370200"/>
            <a:ext cx="11082525" cy="591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2023-03-03T04:50:46Z</dcterms:created>
  <dc:creator>SRBD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